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sldIdLst>
    <p:sldId id="258" r:id="rId3"/>
    <p:sldId id="307" r:id="rId4"/>
    <p:sldId id="292" r:id="rId5"/>
    <p:sldId id="299" r:id="rId6"/>
    <p:sldId id="300" r:id="rId7"/>
    <p:sldId id="320" r:id="rId8"/>
    <p:sldId id="319" r:id="rId9"/>
    <p:sldId id="321" r:id="rId10"/>
    <p:sldId id="331" r:id="rId11"/>
    <p:sldId id="301" r:id="rId12"/>
    <p:sldId id="298" r:id="rId13"/>
    <p:sldId id="302" r:id="rId14"/>
    <p:sldId id="318" r:id="rId15"/>
    <p:sldId id="333" r:id="rId16"/>
    <p:sldId id="324" r:id="rId17"/>
    <p:sldId id="325" r:id="rId18"/>
    <p:sldId id="329" r:id="rId19"/>
    <p:sldId id="311" r:id="rId20"/>
    <p:sldId id="332" r:id="rId21"/>
    <p:sldId id="314" r:id="rId22"/>
    <p:sldId id="315" r:id="rId23"/>
    <p:sldId id="316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0"/>
    <a:srgbClr val="E79B9B"/>
    <a:srgbClr val="84D6AB"/>
    <a:srgbClr val="D2C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1AB0E-D09A-4ED2-97AE-EC02D367672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E0E12D31-3B91-4EAD-9C41-026C6404B637}">
      <dgm:prSet phldrT="[文本]"/>
      <dgm:spPr/>
      <dgm:t>
        <a:bodyPr/>
        <a:lstStyle/>
        <a:p>
          <a:r>
            <a:rPr lang="en-US" altLang="zh-CN" dirty="0"/>
            <a:t>WHY</a:t>
          </a:r>
          <a:endParaRPr lang="zh-CN" altLang="en-US" dirty="0"/>
        </a:p>
      </dgm:t>
    </dgm:pt>
    <dgm:pt modelId="{01DEBB70-32B0-40DB-9B2E-F78BEF95C453}" type="parTrans" cxnId="{23BDB166-DED9-45BB-9C6A-B16459719EE5}">
      <dgm:prSet/>
      <dgm:spPr/>
      <dgm:t>
        <a:bodyPr/>
        <a:lstStyle/>
        <a:p>
          <a:endParaRPr lang="zh-CN" altLang="en-US"/>
        </a:p>
      </dgm:t>
    </dgm:pt>
    <dgm:pt modelId="{D4CED53C-8D9D-4640-A61D-4391AD6264AD}" type="sibTrans" cxnId="{23BDB166-DED9-45BB-9C6A-B16459719EE5}">
      <dgm:prSet/>
      <dgm:spPr/>
      <dgm:t>
        <a:bodyPr/>
        <a:lstStyle/>
        <a:p>
          <a:endParaRPr lang="zh-CN" altLang="en-US"/>
        </a:p>
      </dgm:t>
    </dgm:pt>
    <dgm:pt modelId="{6570A70A-1966-4F4B-8988-CC18412FB7E1}">
      <dgm:prSet phldrT="[文本]"/>
      <dgm:spPr/>
      <dgm:t>
        <a:bodyPr/>
        <a:lstStyle/>
        <a:p>
          <a:r>
            <a:rPr lang="en-US" altLang="zh-CN" dirty="0"/>
            <a:t>HOW</a:t>
          </a:r>
          <a:endParaRPr lang="zh-CN" altLang="en-US" dirty="0"/>
        </a:p>
      </dgm:t>
    </dgm:pt>
    <dgm:pt modelId="{58F2E062-9BC4-47D8-9A57-9ECC6E6C2522}" type="parTrans" cxnId="{DF2B9E4D-AD4A-48AC-887F-C221454140AB}">
      <dgm:prSet/>
      <dgm:spPr/>
      <dgm:t>
        <a:bodyPr/>
        <a:lstStyle/>
        <a:p>
          <a:endParaRPr lang="zh-CN" altLang="en-US"/>
        </a:p>
      </dgm:t>
    </dgm:pt>
    <dgm:pt modelId="{ED18AB06-E6B3-45F2-8BBD-E2889F6BCB47}" type="sibTrans" cxnId="{DF2B9E4D-AD4A-48AC-887F-C221454140AB}">
      <dgm:prSet/>
      <dgm:spPr/>
      <dgm:t>
        <a:bodyPr/>
        <a:lstStyle/>
        <a:p>
          <a:endParaRPr lang="zh-CN" altLang="en-US"/>
        </a:p>
      </dgm:t>
    </dgm:pt>
    <dgm:pt modelId="{72FCFE9E-0B1F-4605-B9AB-1759150FC471}">
      <dgm:prSet phldrT="[文本]"/>
      <dgm:spPr/>
      <dgm:t>
        <a:bodyPr/>
        <a:lstStyle/>
        <a:p>
          <a:r>
            <a:rPr lang="en-US" altLang="zh-CN" dirty="0"/>
            <a:t>WHAT</a:t>
          </a:r>
          <a:endParaRPr lang="zh-CN" altLang="en-US" dirty="0"/>
        </a:p>
      </dgm:t>
    </dgm:pt>
    <dgm:pt modelId="{A5848FB0-6142-4702-9EBE-EF8C1CC1989E}" type="parTrans" cxnId="{6656352A-91E8-4C2E-8F49-2547C721B03E}">
      <dgm:prSet/>
      <dgm:spPr/>
      <dgm:t>
        <a:bodyPr/>
        <a:lstStyle/>
        <a:p>
          <a:endParaRPr lang="zh-CN" altLang="en-US"/>
        </a:p>
      </dgm:t>
    </dgm:pt>
    <dgm:pt modelId="{76079B85-31B1-46B5-9304-48465FBBA29E}" type="sibTrans" cxnId="{6656352A-91E8-4C2E-8F49-2547C721B03E}">
      <dgm:prSet/>
      <dgm:spPr/>
      <dgm:t>
        <a:bodyPr/>
        <a:lstStyle/>
        <a:p>
          <a:endParaRPr lang="zh-CN" altLang="en-US"/>
        </a:p>
      </dgm:t>
    </dgm:pt>
    <dgm:pt modelId="{5F922B49-AEAA-4064-B641-2D6BB950A0C1}" type="pres">
      <dgm:prSet presAssocID="{B761AB0E-D09A-4ED2-97AE-EC02D367672E}" presName="Name0" presStyleCnt="0">
        <dgm:presLayoutVars>
          <dgm:dir/>
          <dgm:animLvl val="lvl"/>
          <dgm:resizeHandles val="exact"/>
        </dgm:presLayoutVars>
      </dgm:prSet>
      <dgm:spPr/>
    </dgm:pt>
    <dgm:pt modelId="{486459A7-E15E-41DC-9C62-42CC6B97D388}" type="pres">
      <dgm:prSet presAssocID="{E0E12D31-3B91-4EAD-9C41-026C6404B63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8C66BD4-1A5D-412A-8514-62A12BB6B652}" type="pres">
      <dgm:prSet presAssocID="{D4CED53C-8D9D-4640-A61D-4391AD6264AD}" presName="parTxOnlySpace" presStyleCnt="0"/>
      <dgm:spPr/>
    </dgm:pt>
    <dgm:pt modelId="{44D5C3A2-59C2-4892-94CC-44501C2E1C45}" type="pres">
      <dgm:prSet presAssocID="{6570A70A-1966-4F4B-8988-CC18412FB7E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FE43021-AFA5-4447-9A06-89ED74707908}" type="pres">
      <dgm:prSet presAssocID="{ED18AB06-E6B3-45F2-8BBD-E2889F6BCB47}" presName="parTxOnlySpace" presStyleCnt="0"/>
      <dgm:spPr/>
    </dgm:pt>
    <dgm:pt modelId="{5F2356BD-E15E-42AA-BF17-E7E2BAF80A52}" type="pres">
      <dgm:prSet presAssocID="{72FCFE9E-0B1F-4605-B9AB-1759150FC47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BDB166-DED9-45BB-9C6A-B16459719EE5}" srcId="{B761AB0E-D09A-4ED2-97AE-EC02D367672E}" destId="{E0E12D31-3B91-4EAD-9C41-026C6404B637}" srcOrd="0" destOrd="0" parTransId="{01DEBB70-32B0-40DB-9B2E-F78BEF95C453}" sibTransId="{D4CED53C-8D9D-4640-A61D-4391AD6264AD}"/>
    <dgm:cxn modelId="{DF2B9E4D-AD4A-48AC-887F-C221454140AB}" srcId="{B761AB0E-D09A-4ED2-97AE-EC02D367672E}" destId="{6570A70A-1966-4F4B-8988-CC18412FB7E1}" srcOrd="1" destOrd="0" parTransId="{58F2E062-9BC4-47D8-9A57-9ECC6E6C2522}" sibTransId="{ED18AB06-E6B3-45F2-8BBD-E2889F6BCB47}"/>
    <dgm:cxn modelId="{0E97AFE2-9B4E-49BC-A338-E01FD8F1DBB0}" type="presOf" srcId="{6570A70A-1966-4F4B-8988-CC18412FB7E1}" destId="{44D5C3A2-59C2-4892-94CC-44501C2E1C45}" srcOrd="0" destOrd="0" presId="urn:microsoft.com/office/officeart/2005/8/layout/chevron1"/>
    <dgm:cxn modelId="{0E87E005-5312-435A-9867-5D30B74D72FC}" type="presOf" srcId="{72FCFE9E-0B1F-4605-B9AB-1759150FC471}" destId="{5F2356BD-E15E-42AA-BF17-E7E2BAF80A52}" srcOrd="0" destOrd="0" presId="urn:microsoft.com/office/officeart/2005/8/layout/chevron1"/>
    <dgm:cxn modelId="{5AA58CD7-39EE-49A7-B0DB-AC401A3C4CB8}" type="presOf" srcId="{B761AB0E-D09A-4ED2-97AE-EC02D367672E}" destId="{5F922B49-AEAA-4064-B641-2D6BB950A0C1}" srcOrd="0" destOrd="0" presId="urn:microsoft.com/office/officeart/2005/8/layout/chevron1"/>
    <dgm:cxn modelId="{B0CC639D-8E10-4C03-8368-61DE4FCCEC16}" type="presOf" srcId="{E0E12D31-3B91-4EAD-9C41-026C6404B637}" destId="{486459A7-E15E-41DC-9C62-42CC6B97D388}" srcOrd="0" destOrd="0" presId="urn:microsoft.com/office/officeart/2005/8/layout/chevron1"/>
    <dgm:cxn modelId="{6656352A-91E8-4C2E-8F49-2547C721B03E}" srcId="{B761AB0E-D09A-4ED2-97AE-EC02D367672E}" destId="{72FCFE9E-0B1F-4605-B9AB-1759150FC471}" srcOrd="2" destOrd="0" parTransId="{A5848FB0-6142-4702-9EBE-EF8C1CC1989E}" sibTransId="{76079B85-31B1-46B5-9304-48465FBBA29E}"/>
    <dgm:cxn modelId="{28D4C966-0E30-4E34-B33F-DB01939377C3}" type="presParOf" srcId="{5F922B49-AEAA-4064-B641-2D6BB950A0C1}" destId="{486459A7-E15E-41DC-9C62-42CC6B97D388}" srcOrd="0" destOrd="0" presId="urn:microsoft.com/office/officeart/2005/8/layout/chevron1"/>
    <dgm:cxn modelId="{E4B2AC86-4A8F-491F-A97F-CD175B1E9914}" type="presParOf" srcId="{5F922B49-AEAA-4064-B641-2D6BB950A0C1}" destId="{38C66BD4-1A5D-412A-8514-62A12BB6B652}" srcOrd="1" destOrd="0" presId="urn:microsoft.com/office/officeart/2005/8/layout/chevron1"/>
    <dgm:cxn modelId="{D5B19B92-13F6-4A33-95BF-4C3B8EBACE28}" type="presParOf" srcId="{5F922B49-AEAA-4064-B641-2D6BB950A0C1}" destId="{44D5C3A2-59C2-4892-94CC-44501C2E1C45}" srcOrd="2" destOrd="0" presId="urn:microsoft.com/office/officeart/2005/8/layout/chevron1"/>
    <dgm:cxn modelId="{B109D0E7-E7A6-46D8-A351-33CA3C77D6D3}" type="presParOf" srcId="{5F922B49-AEAA-4064-B641-2D6BB950A0C1}" destId="{EFE43021-AFA5-4447-9A06-89ED74707908}" srcOrd="3" destOrd="0" presId="urn:microsoft.com/office/officeart/2005/8/layout/chevron1"/>
    <dgm:cxn modelId="{CF43D850-8A00-41FE-A8E9-BB1E3809015D}" type="presParOf" srcId="{5F922B49-AEAA-4064-B641-2D6BB950A0C1}" destId="{5F2356BD-E15E-42AA-BF17-E7E2BAF80A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C11464-63A8-4015-B499-4BE93487F1DA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AE9070DA-C6F2-457C-B452-33031772AE55}">
      <dgm:prSet phldrT="[文本]" custT="1"/>
      <dgm:spPr>
        <a:ln>
          <a:noFill/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平台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15261A-8FD6-4FA7-9036-6D63D112BD0C}" type="parTrans" cxnId="{28EEAF73-C146-4BA0-BCE5-591DCD2A9DFD}">
      <dgm:prSet/>
      <dgm:spPr/>
      <dgm:t>
        <a:bodyPr/>
        <a:lstStyle/>
        <a:p>
          <a:endParaRPr lang="zh-CN" altLang="en-US"/>
        </a:p>
      </dgm:t>
    </dgm:pt>
    <dgm:pt modelId="{F8210538-F274-4126-9042-B15BAB87F28D}" type="sibTrans" cxnId="{28EEAF73-C146-4BA0-BCE5-591DCD2A9DFD}">
      <dgm:prSet/>
      <dgm:spPr/>
      <dgm:t>
        <a:bodyPr/>
        <a:lstStyle/>
        <a:p>
          <a:endParaRPr lang="zh-CN" altLang="en-US"/>
        </a:p>
      </dgm:t>
    </dgm:pt>
    <dgm:pt modelId="{7AA03729-F9CF-4676-B9E2-F931481B32C0}">
      <dgm:prSet phldrT="[文本]" custT="1"/>
      <dgm:spPr>
        <a:ln>
          <a:noFill/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</a:p>
      </dgm:t>
    </dgm:pt>
    <dgm:pt modelId="{2E3200C0-9533-416A-A0B7-25B725055E39}" type="parTrans" cxnId="{D00EA990-0C5E-443A-9DDD-1AE6703EFB2C}">
      <dgm:prSet/>
      <dgm:spPr/>
      <dgm:t>
        <a:bodyPr/>
        <a:lstStyle/>
        <a:p>
          <a:endParaRPr lang="zh-CN" altLang="en-US"/>
        </a:p>
      </dgm:t>
    </dgm:pt>
    <dgm:pt modelId="{50A2E779-4C47-4635-A7BB-3C6C5F1C2D2F}" type="sibTrans" cxnId="{D00EA990-0C5E-443A-9DDD-1AE6703EFB2C}">
      <dgm:prSet/>
      <dgm:spPr/>
      <dgm:t>
        <a:bodyPr/>
        <a:lstStyle/>
        <a:p>
          <a:endParaRPr lang="zh-CN" altLang="en-US"/>
        </a:p>
      </dgm:t>
    </dgm:pt>
    <dgm:pt modelId="{19894CE9-3765-4199-9D75-2A2445240928}">
      <dgm:prSet phldrT="[文本]" custT="1"/>
      <dgm:spPr>
        <a:ln>
          <a:noFill/>
        </a:ln>
      </dgm:spPr>
      <dgm:t>
        <a:bodyPr/>
        <a:lstStyle/>
        <a:p>
          <a:r>
            <a: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rPr>
            <a:t>算法</a:t>
          </a:r>
          <a:endParaRPr lang="zh-CN" altLang="en-US" sz="4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702563-DB77-4F1C-916A-59A49CF7A19A}" type="parTrans" cxnId="{F5788607-0684-4406-963D-FF2F5623F987}">
      <dgm:prSet/>
      <dgm:spPr/>
      <dgm:t>
        <a:bodyPr/>
        <a:lstStyle/>
        <a:p>
          <a:endParaRPr lang="zh-CN" altLang="en-US"/>
        </a:p>
      </dgm:t>
    </dgm:pt>
    <dgm:pt modelId="{AD4A5D00-74FA-4BF7-95DB-380F1843ACEE}" type="sibTrans" cxnId="{F5788607-0684-4406-963D-FF2F5623F987}">
      <dgm:prSet/>
      <dgm:spPr/>
      <dgm:t>
        <a:bodyPr/>
        <a:lstStyle/>
        <a:p>
          <a:endParaRPr lang="zh-CN" altLang="en-US"/>
        </a:p>
      </dgm:t>
    </dgm:pt>
    <dgm:pt modelId="{27422A01-15C7-48CC-A264-771112AD08E7}" type="pres">
      <dgm:prSet presAssocID="{56C11464-63A8-4015-B499-4BE93487F1DA}" presName="compositeShape" presStyleCnt="0">
        <dgm:presLayoutVars>
          <dgm:chMax val="7"/>
          <dgm:dir/>
          <dgm:resizeHandles val="exact"/>
        </dgm:presLayoutVars>
      </dgm:prSet>
      <dgm:spPr/>
    </dgm:pt>
    <dgm:pt modelId="{2040ACFD-E62D-4D8A-B8A8-DB6F68E6020C}" type="pres">
      <dgm:prSet presAssocID="{AE9070DA-C6F2-457C-B452-33031772AE55}" presName="circ1" presStyleLbl="vennNode1" presStyleIdx="0" presStyleCnt="3"/>
      <dgm:spPr/>
    </dgm:pt>
    <dgm:pt modelId="{C99E6621-E99F-400A-B34A-4F4B9584E784}" type="pres">
      <dgm:prSet presAssocID="{AE9070DA-C6F2-457C-B452-33031772AE5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515CE5A-BD68-486B-A308-5F9597D18EB1}" type="pres">
      <dgm:prSet presAssocID="{7AA03729-F9CF-4676-B9E2-F931481B32C0}" presName="circ2" presStyleLbl="vennNode1" presStyleIdx="1" presStyleCnt="3"/>
      <dgm:spPr/>
    </dgm:pt>
    <dgm:pt modelId="{DC51451C-03FD-4B14-9AB7-F311FE70B57C}" type="pres">
      <dgm:prSet presAssocID="{7AA03729-F9CF-4676-B9E2-F931481B32C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B5B727C-1E8A-4269-AC6A-595ACA402ACE}" type="pres">
      <dgm:prSet presAssocID="{19894CE9-3765-4199-9D75-2A2445240928}" presName="circ3" presStyleLbl="vennNode1" presStyleIdx="2" presStyleCnt="3"/>
      <dgm:spPr/>
    </dgm:pt>
    <dgm:pt modelId="{1CBA3A95-38F5-4B2F-B66C-D81A7C885D1B}" type="pres">
      <dgm:prSet presAssocID="{19894CE9-3765-4199-9D75-2A244524092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00EA990-0C5E-443A-9DDD-1AE6703EFB2C}" srcId="{56C11464-63A8-4015-B499-4BE93487F1DA}" destId="{7AA03729-F9CF-4676-B9E2-F931481B32C0}" srcOrd="1" destOrd="0" parTransId="{2E3200C0-9533-416A-A0B7-25B725055E39}" sibTransId="{50A2E779-4C47-4635-A7BB-3C6C5F1C2D2F}"/>
    <dgm:cxn modelId="{28EEAF73-C146-4BA0-BCE5-591DCD2A9DFD}" srcId="{56C11464-63A8-4015-B499-4BE93487F1DA}" destId="{AE9070DA-C6F2-457C-B452-33031772AE55}" srcOrd="0" destOrd="0" parTransId="{5815261A-8FD6-4FA7-9036-6D63D112BD0C}" sibTransId="{F8210538-F274-4126-9042-B15BAB87F28D}"/>
    <dgm:cxn modelId="{18B17AD4-602F-4341-9037-129D5D8BE060}" type="presOf" srcId="{7AA03729-F9CF-4676-B9E2-F931481B32C0}" destId="{DC51451C-03FD-4B14-9AB7-F311FE70B57C}" srcOrd="1" destOrd="0" presId="urn:microsoft.com/office/officeart/2005/8/layout/venn1"/>
    <dgm:cxn modelId="{511166F1-DEC9-4C2B-97EA-E840EAD8D45D}" type="presOf" srcId="{7AA03729-F9CF-4676-B9E2-F931481B32C0}" destId="{D515CE5A-BD68-486B-A308-5F9597D18EB1}" srcOrd="0" destOrd="0" presId="urn:microsoft.com/office/officeart/2005/8/layout/venn1"/>
    <dgm:cxn modelId="{6E78C3CD-321D-4732-9C85-4CFD58E80B96}" type="presOf" srcId="{56C11464-63A8-4015-B499-4BE93487F1DA}" destId="{27422A01-15C7-48CC-A264-771112AD08E7}" srcOrd="0" destOrd="0" presId="urn:microsoft.com/office/officeart/2005/8/layout/venn1"/>
    <dgm:cxn modelId="{EABBE284-35A3-47C5-A98F-E7DABCFF6B1C}" type="presOf" srcId="{19894CE9-3765-4199-9D75-2A2445240928}" destId="{1CBA3A95-38F5-4B2F-B66C-D81A7C885D1B}" srcOrd="1" destOrd="0" presId="urn:microsoft.com/office/officeart/2005/8/layout/venn1"/>
    <dgm:cxn modelId="{F5788607-0684-4406-963D-FF2F5623F987}" srcId="{56C11464-63A8-4015-B499-4BE93487F1DA}" destId="{19894CE9-3765-4199-9D75-2A2445240928}" srcOrd="2" destOrd="0" parTransId="{85702563-DB77-4F1C-916A-59A49CF7A19A}" sibTransId="{AD4A5D00-74FA-4BF7-95DB-380F1843ACEE}"/>
    <dgm:cxn modelId="{ADA450DF-FDFE-4FD7-8460-709C9AB6DD3E}" type="presOf" srcId="{AE9070DA-C6F2-457C-B452-33031772AE55}" destId="{C99E6621-E99F-400A-B34A-4F4B9584E784}" srcOrd="1" destOrd="0" presId="urn:microsoft.com/office/officeart/2005/8/layout/venn1"/>
    <dgm:cxn modelId="{F4280343-CE06-4972-970C-691F0844BBB3}" type="presOf" srcId="{AE9070DA-C6F2-457C-B452-33031772AE55}" destId="{2040ACFD-E62D-4D8A-B8A8-DB6F68E6020C}" srcOrd="0" destOrd="0" presId="urn:microsoft.com/office/officeart/2005/8/layout/venn1"/>
    <dgm:cxn modelId="{89D92805-ADE3-4B46-A04D-9940CA26CD2B}" type="presOf" srcId="{19894CE9-3765-4199-9D75-2A2445240928}" destId="{FB5B727C-1E8A-4269-AC6A-595ACA402ACE}" srcOrd="0" destOrd="0" presId="urn:microsoft.com/office/officeart/2005/8/layout/venn1"/>
    <dgm:cxn modelId="{40413F5D-8A87-4062-B509-D73FF1D4A09C}" type="presParOf" srcId="{27422A01-15C7-48CC-A264-771112AD08E7}" destId="{2040ACFD-E62D-4D8A-B8A8-DB6F68E6020C}" srcOrd="0" destOrd="0" presId="urn:microsoft.com/office/officeart/2005/8/layout/venn1"/>
    <dgm:cxn modelId="{C3ECF878-7901-4520-AB94-2F39E5BEBE76}" type="presParOf" srcId="{27422A01-15C7-48CC-A264-771112AD08E7}" destId="{C99E6621-E99F-400A-B34A-4F4B9584E784}" srcOrd="1" destOrd="0" presId="urn:microsoft.com/office/officeart/2005/8/layout/venn1"/>
    <dgm:cxn modelId="{053E4FA2-0028-41EE-8BB3-A08F420B3461}" type="presParOf" srcId="{27422A01-15C7-48CC-A264-771112AD08E7}" destId="{D515CE5A-BD68-486B-A308-5F9597D18EB1}" srcOrd="2" destOrd="0" presId="urn:microsoft.com/office/officeart/2005/8/layout/venn1"/>
    <dgm:cxn modelId="{C695DE64-8E1B-4CF5-995F-B7628809700A}" type="presParOf" srcId="{27422A01-15C7-48CC-A264-771112AD08E7}" destId="{DC51451C-03FD-4B14-9AB7-F311FE70B57C}" srcOrd="3" destOrd="0" presId="urn:microsoft.com/office/officeart/2005/8/layout/venn1"/>
    <dgm:cxn modelId="{7BD9AFEF-D1C6-47A2-B022-0460016F33C1}" type="presParOf" srcId="{27422A01-15C7-48CC-A264-771112AD08E7}" destId="{FB5B727C-1E8A-4269-AC6A-595ACA402ACE}" srcOrd="4" destOrd="0" presId="urn:microsoft.com/office/officeart/2005/8/layout/venn1"/>
    <dgm:cxn modelId="{5BCB57D9-C013-4DE3-9074-963EF8AB04F2}" type="presParOf" srcId="{27422A01-15C7-48CC-A264-771112AD08E7}" destId="{1CBA3A95-38F5-4B2F-B66C-D81A7C885D1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459A7-E15E-41DC-9C62-42CC6B97D388}">
      <dsp:nvSpPr>
        <dsp:cNvPr id="0" name=""/>
        <dsp:cNvSpPr/>
      </dsp:nvSpPr>
      <dsp:spPr>
        <a:xfrm>
          <a:off x="1309" y="1170752"/>
          <a:ext cx="1595289" cy="63811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WHY</a:t>
          </a:r>
          <a:endParaRPr lang="zh-CN" altLang="en-US" sz="2400" kern="1200" dirty="0"/>
        </a:p>
      </dsp:txBody>
      <dsp:txXfrm>
        <a:off x="320367" y="1170752"/>
        <a:ext cx="957174" cy="638115"/>
      </dsp:txXfrm>
    </dsp:sp>
    <dsp:sp modelId="{44D5C3A2-59C2-4892-94CC-44501C2E1C45}">
      <dsp:nvSpPr>
        <dsp:cNvPr id="0" name=""/>
        <dsp:cNvSpPr/>
      </dsp:nvSpPr>
      <dsp:spPr>
        <a:xfrm>
          <a:off x="1437070" y="1170752"/>
          <a:ext cx="1595289" cy="638115"/>
        </a:xfrm>
        <a:prstGeom prst="chevron">
          <a:avLst/>
        </a:prstGeom>
        <a:solidFill>
          <a:schemeClr val="accent4">
            <a:hueOff val="-1244662"/>
            <a:satOff val="24615"/>
            <a:lumOff val="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HOW</a:t>
          </a:r>
          <a:endParaRPr lang="zh-CN" altLang="en-US" sz="2400" kern="1200" dirty="0"/>
        </a:p>
      </dsp:txBody>
      <dsp:txXfrm>
        <a:off x="1756128" y="1170752"/>
        <a:ext cx="957174" cy="638115"/>
      </dsp:txXfrm>
    </dsp:sp>
    <dsp:sp modelId="{5F2356BD-E15E-42AA-BF17-E7E2BAF80A52}">
      <dsp:nvSpPr>
        <dsp:cNvPr id="0" name=""/>
        <dsp:cNvSpPr/>
      </dsp:nvSpPr>
      <dsp:spPr>
        <a:xfrm>
          <a:off x="2872830" y="1170752"/>
          <a:ext cx="1595289" cy="638115"/>
        </a:xfrm>
        <a:prstGeom prst="chevron">
          <a:avLst/>
        </a:prstGeom>
        <a:solidFill>
          <a:schemeClr val="accent4">
            <a:hueOff val="-2489325"/>
            <a:satOff val="49229"/>
            <a:lumOff val="19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WHAT</a:t>
          </a:r>
          <a:endParaRPr lang="zh-CN" altLang="en-US" sz="2400" kern="1200" dirty="0"/>
        </a:p>
      </dsp:txBody>
      <dsp:txXfrm>
        <a:off x="3191888" y="1170752"/>
        <a:ext cx="957174" cy="638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0ACFD-E62D-4D8A-B8A8-DB6F68E6020C}">
      <dsp:nvSpPr>
        <dsp:cNvPr id="0" name=""/>
        <dsp:cNvSpPr/>
      </dsp:nvSpPr>
      <dsp:spPr>
        <a:xfrm>
          <a:off x="1172978" y="71651"/>
          <a:ext cx="1482437" cy="148243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70636" y="331077"/>
        <a:ext cx="1087120" cy="667096"/>
      </dsp:txXfrm>
    </dsp:sp>
    <dsp:sp modelId="{D515CE5A-BD68-486B-A308-5F9597D18EB1}">
      <dsp:nvSpPr>
        <dsp:cNvPr id="0" name=""/>
        <dsp:cNvSpPr/>
      </dsp:nvSpPr>
      <dsp:spPr>
        <a:xfrm>
          <a:off x="1707891" y="998174"/>
          <a:ext cx="1482437" cy="1482437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</a:p>
      </dsp:txBody>
      <dsp:txXfrm>
        <a:off x="2161269" y="1381137"/>
        <a:ext cx="889462" cy="815340"/>
      </dsp:txXfrm>
    </dsp:sp>
    <dsp:sp modelId="{FB5B727C-1E8A-4269-AC6A-595ACA402ACE}">
      <dsp:nvSpPr>
        <dsp:cNvPr id="0" name=""/>
        <dsp:cNvSpPr/>
      </dsp:nvSpPr>
      <dsp:spPr>
        <a:xfrm>
          <a:off x="638065" y="998174"/>
          <a:ext cx="1482437" cy="148243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算法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7661" y="1381137"/>
        <a:ext cx="889462" cy="815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70400"/>
          </a:xfrm>
        </p:spPr>
        <p:txBody>
          <a:bodyPr/>
          <a:lstStyle>
            <a:lvl1pPr>
              <a:defRPr b="1" u="none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4094" y="3215094"/>
            <a:ext cx="5644106" cy="583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a typeface="微软雅黑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773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25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91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10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29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6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17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64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35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1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873"/>
            <a:ext cx="8229600" cy="4736291"/>
          </a:xfrm>
        </p:spPr>
        <p:txBody>
          <a:bodyPr/>
          <a:lstStyle>
            <a:lvl1pPr>
              <a:defRPr sz="2100">
                <a:solidFill>
                  <a:srgbClr val="FFFFFF"/>
                </a:solidFill>
                <a:ea typeface="微软雅黑"/>
              </a:defRPr>
            </a:lvl1pPr>
            <a:lvl2pPr>
              <a:defRPr sz="1800">
                <a:solidFill>
                  <a:srgbClr val="FFFFFF"/>
                </a:solidFill>
                <a:ea typeface="微软雅黑"/>
              </a:defRPr>
            </a:lvl2pPr>
            <a:lvl3pPr>
              <a:defRPr sz="1500">
                <a:solidFill>
                  <a:srgbClr val="FFFFFF"/>
                </a:solidFill>
                <a:ea typeface="微软雅黑"/>
              </a:defRPr>
            </a:lvl3pPr>
            <a:lvl4pPr>
              <a:defRPr sz="1350">
                <a:solidFill>
                  <a:srgbClr val="FFFFFF"/>
                </a:solidFill>
                <a:ea typeface="微软雅黑"/>
              </a:defRPr>
            </a:lvl4pPr>
            <a:lvl5pPr>
              <a:defRPr sz="1350">
                <a:solidFill>
                  <a:srgbClr val="FFFFFF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8745"/>
            <a:ext cx="6577289" cy="583200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64323"/>
            <a:ext cx="2159000" cy="69327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3267" y="289787"/>
            <a:ext cx="76200" cy="572158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916697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3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7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1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5330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03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94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71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85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3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1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33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510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4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71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6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51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794A-6427-1142-8921-40BFA5A3E01F}" type="datetimeFigureOut">
              <a:rPr kumimoji="1" lang="zh-CN" altLang="en-US" smtClean="0"/>
              <a:t>2016/12/3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73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1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3255169"/>
            <a:ext cx="7772400" cy="577800"/>
          </a:xfrm>
        </p:spPr>
        <p:txBody>
          <a:bodyPr>
            <a:normAutofit fontScale="90000"/>
          </a:bodyPr>
          <a:lstStyle/>
          <a:p>
            <a:r>
              <a:rPr kumimoji="1" lang="zh-CN" altLang="en-US" b="0" dirty="0"/>
              <a:t>云计算时代的深度学习训练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910960" y="4283870"/>
            <a:ext cx="2609193" cy="5778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u="none" kern="120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z="1800" b="0" dirty="0"/>
              <a:t>林亦宁</a:t>
            </a:r>
            <a:r>
              <a:rPr kumimoji="1" lang="en-US" altLang="zh-CN" sz="1800" b="0" dirty="0"/>
              <a:t> @ </a:t>
            </a:r>
            <a:r>
              <a:rPr kumimoji="1" lang="zh-CN" altLang="en-US" sz="1800" b="0" dirty="0"/>
              <a:t>七牛云</a:t>
            </a:r>
          </a:p>
        </p:txBody>
      </p:sp>
    </p:spTree>
    <p:extLst>
      <p:ext uri="{BB962C8B-B14F-4D97-AF65-F5344CB8AC3E}">
        <p14:creationId xmlns:p14="http://schemas.microsoft.com/office/powerpoint/2010/main" val="139878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2999" y="2324193"/>
            <a:ext cx="510153" cy="51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7403" y="2324193"/>
            <a:ext cx="510153" cy="510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1809" y="2324193"/>
            <a:ext cx="510153" cy="510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Shape 187"/>
          <p:cNvSpPr/>
          <p:nvPr/>
        </p:nvSpPr>
        <p:spPr>
          <a:xfrm>
            <a:off x="3497558" y="2907314"/>
            <a:ext cx="41549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350" dirty="0" err="1"/>
              <a:t>数据</a:t>
            </a:r>
            <a:endParaRPr sz="1350" dirty="0"/>
          </a:p>
        </p:txBody>
      </p:sp>
      <p:sp>
        <p:nvSpPr>
          <p:cNvPr id="15" name="Shape 188"/>
          <p:cNvSpPr/>
          <p:nvPr/>
        </p:nvSpPr>
        <p:spPr>
          <a:xfrm>
            <a:off x="4371964" y="2907314"/>
            <a:ext cx="41549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350" dirty="0" err="1"/>
              <a:t>算法</a:t>
            </a:r>
            <a:endParaRPr sz="1350" dirty="0"/>
          </a:p>
        </p:txBody>
      </p:sp>
      <p:sp>
        <p:nvSpPr>
          <p:cNvPr id="16" name="Shape 189"/>
          <p:cNvSpPr/>
          <p:nvPr/>
        </p:nvSpPr>
        <p:spPr>
          <a:xfrm>
            <a:off x="5246368" y="2907314"/>
            <a:ext cx="415496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350" dirty="0" err="1"/>
              <a:t>模型</a:t>
            </a:r>
            <a:endParaRPr sz="1350" dirty="0"/>
          </a:p>
        </p:txBody>
      </p:sp>
      <p:pic>
        <p:nvPicPr>
          <p:cNvPr id="17" name="image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94914" y="3496855"/>
            <a:ext cx="775106" cy="54867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1"/>
          <p:cNvSpPr/>
          <p:nvPr/>
        </p:nvSpPr>
        <p:spPr>
          <a:xfrm>
            <a:off x="3857614" y="4087901"/>
            <a:ext cx="1454242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350"/>
              <a:t>机器学习计算平台</a:t>
            </a:r>
          </a:p>
        </p:txBody>
      </p:sp>
      <p:sp>
        <p:nvSpPr>
          <p:cNvPr id="19" name="Shape 192"/>
          <p:cNvSpPr/>
          <p:nvPr/>
        </p:nvSpPr>
        <p:spPr>
          <a:xfrm flipH="1">
            <a:off x="4582465" y="3169664"/>
            <a:ext cx="2" cy="275224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blurRad="38100" dist="20000" dir="162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0" name="Shape 193"/>
          <p:cNvSpPr/>
          <p:nvPr/>
        </p:nvSpPr>
        <p:spPr>
          <a:xfrm>
            <a:off x="3994682" y="3176398"/>
            <a:ext cx="268489" cy="26848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1" name="Shape 194"/>
          <p:cNvSpPr/>
          <p:nvPr/>
        </p:nvSpPr>
        <p:spPr>
          <a:xfrm flipH="1">
            <a:off x="4901764" y="3176398"/>
            <a:ext cx="268489" cy="26848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2" name="Shape 195"/>
          <p:cNvSpPr/>
          <p:nvPr/>
        </p:nvSpPr>
        <p:spPr>
          <a:xfrm flipV="1">
            <a:off x="5002610" y="3265868"/>
            <a:ext cx="268489" cy="26848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24" name="矩形 23"/>
          <p:cNvSpPr/>
          <p:nvPr/>
        </p:nvSpPr>
        <p:spPr>
          <a:xfrm>
            <a:off x="3787170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pic>
        <p:nvPicPr>
          <p:cNvPr id="25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7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14045" y="2161181"/>
            <a:ext cx="19159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我们要解决什么问题？</a:t>
            </a:r>
          </a:p>
        </p:txBody>
      </p:sp>
      <p:sp>
        <p:nvSpPr>
          <p:cNvPr id="9" name="矩形 8"/>
          <p:cNvSpPr/>
          <p:nvPr/>
        </p:nvSpPr>
        <p:spPr>
          <a:xfrm>
            <a:off x="3435218" y="3788173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7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</a:p>
        </p:txBody>
      </p:sp>
      <p:sp>
        <p:nvSpPr>
          <p:cNvPr id="10" name="矩形 9"/>
          <p:cNvSpPr/>
          <p:nvPr/>
        </p:nvSpPr>
        <p:spPr>
          <a:xfrm>
            <a:off x="4648049" y="3871419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E79B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</a:p>
        </p:txBody>
      </p:sp>
      <p:sp>
        <p:nvSpPr>
          <p:cNvPr id="7" name="矩形 6"/>
          <p:cNvSpPr/>
          <p:nvPr/>
        </p:nvSpPr>
        <p:spPr>
          <a:xfrm>
            <a:off x="5558223" y="300308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超参优化</a:t>
            </a:r>
          </a:p>
        </p:txBody>
      </p:sp>
      <p:sp>
        <p:nvSpPr>
          <p:cNvPr id="12" name="矩形 11"/>
          <p:cNvSpPr/>
          <p:nvPr/>
        </p:nvSpPr>
        <p:spPr>
          <a:xfrm>
            <a:off x="3796765" y="42953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规模效率</a:t>
            </a:r>
          </a:p>
        </p:txBody>
      </p:sp>
      <p:sp>
        <p:nvSpPr>
          <p:cNvPr id="13" name="矩形 12"/>
          <p:cNvSpPr/>
          <p:nvPr/>
        </p:nvSpPr>
        <p:spPr>
          <a:xfrm>
            <a:off x="4451874" y="489032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84D6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数据标定</a:t>
            </a:r>
          </a:p>
        </p:txBody>
      </p:sp>
      <p:sp>
        <p:nvSpPr>
          <p:cNvPr id="14" name="矩形 13"/>
          <p:cNvSpPr/>
          <p:nvPr/>
        </p:nvSpPr>
        <p:spPr>
          <a:xfrm>
            <a:off x="3142500" y="4855918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流式训练</a:t>
            </a:r>
          </a:p>
        </p:txBody>
      </p:sp>
      <p:sp>
        <p:nvSpPr>
          <p:cNvPr id="15" name="矩形 14"/>
          <p:cNvSpPr/>
          <p:nvPr/>
        </p:nvSpPr>
        <p:spPr>
          <a:xfrm>
            <a:off x="1859949" y="464342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迭代速度</a:t>
            </a:r>
          </a:p>
        </p:txBody>
      </p:sp>
      <p:sp>
        <p:nvSpPr>
          <p:cNvPr id="16" name="矩形 15"/>
          <p:cNvSpPr/>
          <p:nvPr/>
        </p:nvSpPr>
        <p:spPr>
          <a:xfrm>
            <a:off x="5374242" y="4448500"/>
            <a:ext cx="7040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</a:t>
            </a:r>
          </a:p>
        </p:txBody>
      </p:sp>
      <p:sp>
        <p:nvSpPr>
          <p:cNvPr id="17" name="矩形 16"/>
          <p:cNvSpPr/>
          <p:nvPr/>
        </p:nvSpPr>
        <p:spPr>
          <a:xfrm>
            <a:off x="3977703" y="3291094"/>
            <a:ext cx="12234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7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</a:p>
        </p:txBody>
      </p:sp>
      <p:sp>
        <p:nvSpPr>
          <p:cNvPr id="18" name="矩形 17"/>
          <p:cNvSpPr/>
          <p:nvPr/>
        </p:nvSpPr>
        <p:spPr>
          <a:xfrm>
            <a:off x="2734822" y="312280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自动部署</a:t>
            </a:r>
          </a:p>
        </p:txBody>
      </p:sp>
      <p:sp>
        <p:nvSpPr>
          <p:cNvPr id="19" name="矩形 18"/>
          <p:cNvSpPr/>
          <p:nvPr/>
        </p:nvSpPr>
        <p:spPr>
          <a:xfrm>
            <a:off x="5686398" y="3665227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资源利用率</a:t>
            </a:r>
          </a:p>
        </p:txBody>
      </p:sp>
      <p:sp>
        <p:nvSpPr>
          <p:cNvPr id="20" name="矩形 19"/>
          <p:cNvSpPr/>
          <p:nvPr/>
        </p:nvSpPr>
        <p:spPr>
          <a:xfrm>
            <a:off x="2047456" y="3803727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流量不均衡</a:t>
            </a:r>
          </a:p>
        </p:txBody>
      </p:sp>
      <p:sp>
        <p:nvSpPr>
          <p:cNvPr id="21" name="矩形 20"/>
          <p:cNvSpPr/>
          <p:nvPr/>
        </p:nvSpPr>
        <p:spPr>
          <a:xfrm>
            <a:off x="5574977" y="4994418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84D6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22" name="矩形 21"/>
          <p:cNvSpPr/>
          <p:nvPr/>
        </p:nvSpPr>
        <p:spPr>
          <a:xfrm>
            <a:off x="6581056" y="4491550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rgbClr val="84D6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821384" y="4392975"/>
            <a:ext cx="7040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24" name="矩形 23"/>
          <p:cNvSpPr/>
          <p:nvPr/>
        </p:nvSpPr>
        <p:spPr>
          <a:xfrm>
            <a:off x="4049502" y="1497602"/>
            <a:ext cx="18473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3300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04245" y="1018630"/>
            <a:ext cx="114967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宋体" panose="02010600030101010101" pitchFamily="2" charset="-122"/>
              </a:rPr>
              <a:t>HOW</a:t>
            </a:r>
            <a:endParaRPr lang="zh-CN" altLang="en-US" sz="3300" dirty="0"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81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53562" y="3276389"/>
            <a:ext cx="2222744" cy="904427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公有云年复合增长率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65%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互联网视频流量年增长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62%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40138" y="3276390"/>
            <a:ext cx="1863724" cy="904427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企业客户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50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2000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亿小时</a:t>
            </a:r>
          </a:p>
        </p:txBody>
      </p:sp>
      <p:sp>
        <p:nvSpPr>
          <p:cNvPr id="4" name="矩形 3"/>
          <p:cNvSpPr/>
          <p:nvPr/>
        </p:nvSpPr>
        <p:spPr>
          <a:xfrm>
            <a:off x="5960242" y="3276389"/>
            <a:ext cx="2617076" cy="1181426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一小时上传数据量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1.8GB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一个城市的摄像头数目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几十万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一个月产生的数据量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三个月产生的数据量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25880" y="2385678"/>
            <a:ext cx="685800" cy="685800"/>
            <a:chOff x="8542116" y="2037910"/>
            <a:chExt cx="914400" cy="914400"/>
          </a:xfrm>
        </p:grpSpPr>
        <p:sp>
          <p:nvSpPr>
            <p:cNvPr id="6" name="矩形: 圆角 5"/>
            <p:cNvSpPr/>
            <p:nvPr/>
          </p:nvSpPr>
          <p:spPr>
            <a:xfrm>
              <a:off x="8611565" y="2107359"/>
              <a:ext cx="775503" cy="77550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5" name="图形 4" descr="Web 摄像头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542116" y="2037910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4281187" y="2437768"/>
            <a:ext cx="581627" cy="581627"/>
            <a:chOff x="5494640" y="2107359"/>
            <a:chExt cx="775503" cy="775503"/>
          </a:xfrm>
        </p:grpSpPr>
        <p:sp>
          <p:nvSpPr>
            <p:cNvPr id="22" name="矩形: 圆角 21"/>
            <p:cNvSpPr/>
            <p:nvPr/>
          </p:nvSpPr>
          <p:spPr>
            <a:xfrm>
              <a:off x="5494640" y="2107359"/>
              <a:ext cx="775503" cy="77550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8361" y="2244587"/>
              <a:ext cx="668060" cy="50104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574122" y="2437767"/>
            <a:ext cx="581627" cy="581627"/>
            <a:chOff x="2111652" y="2107359"/>
            <a:chExt cx="775503" cy="775503"/>
          </a:xfrm>
        </p:grpSpPr>
        <p:sp>
          <p:nvSpPr>
            <p:cNvPr id="24" name="矩形: 圆角 23"/>
            <p:cNvSpPr/>
            <p:nvPr/>
          </p:nvSpPr>
          <p:spPr>
            <a:xfrm>
              <a:off x="2111652" y="2107359"/>
              <a:ext cx="775503" cy="77550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315" y="2280796"/>
              <a:ext cx="638175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6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云形 2"/>
          <p:cNvSpPr/>
          <p:nvPr/>
        </p:nvSpPr>
        <p:spPr>
          <a:xfrm>
            <a:off x="1758944" y="19631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5230511" y="39434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2309291" y="41359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</a:t>
            </a:r>
            <a:endParaRPr lang="zh-CN" altLang="en-US" sz="1350" dirty="0">
              <a:ea typeface="+mj-ea"/>
            </a:endParaRPr>
          </a:p>
        </p:txBody>
      </p:sp>
      <p:sp>
        <p:nvSpPr>
          <p:cNvPr id="7" name="云形 6"/>
          <p:cNvSpPr/>
          <p:nvPr/>
        </p:nvSpPr>
        <p:spPr>
          <a:xfrm>
            <a:off x="5825669" y="19195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2423591" y="42502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</a:t>
            </a:r>
            <a:endParaRPr lang="zh-CN" altLang="en-US" sz="1350" dirty="0">
              <a:ea typeface="+mj-ea"/>
            </a:endParaRPr>
          </a:p>
        </p:txBody>
      </p:sp>
      <p:sp>
        <p:nvSpPr>
          <p:cNvPr id="10" name="云形 9"/>
          <p:cNvSpPr/>
          <p:nvPr/>
        </p:nvSpPr>
        <p:spPr>
          <a:xfrm>
            <a:off x="2537891" y="43645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Storages</a:t>
            </a:r>
            <a:endParaRPr lang="zh-CN" altLang="en-US" sz="1350" dirty="0">
              <a:ea typeface="+mj-ea"/>
            </a:endParaRPr>
          </a:p>
        </p:txBody>
      </p:sp>
      <p:sp>
        <p:nvSpPr>
          <p:cNvPr id="11" name="云形 10"/>
          <p:cNvSpPr/>
          <p:nvPr/>
        </p:nvSpPr>
        <p:spPr>
          <a:xfrm>
            <a:off x="1873244" y="20774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12" name="云形 11"/>
          <p:cNvSpPr/>
          <p:nvPr/>
        </p:nvSpPr>
        <p:spPr>
          <a:xfrm>
            <a:off x="1987544" y="21917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+mj-ea"/>
              </a:rPr>
              <a:t>SQL</a:t>
            </a:r>
            <a:endParaRPr lang="zh-CN" altLang="en-US" sz="1350" dirty="0">
              <a:ea typeface="+mj-ea"/>
            </a:endParaRPr>
          </a:p>
        </p:txBody>
      </p:sp>
      <p:sp>
        <p:nvSpPr>
          <p:cNvPr id="13" name="云形 12"/>
          <p:cNvSpPr/>
          <p:nvPr/>
        </p:nvSpPr>
        <p:spPr>
          <a:xfrm>
            <a:off x="5939969" y="20338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14" name="云形 13"/>
          <p:cNvSpPr/>
          <p:nvPr/>
        </p:nvSpPr>
        <p:spPr>
          <a:xfrm>
            <a:off x="6054269" y="21481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15" name="云形 14"/>
          <p:cNvSpPr/>
          <p:nvPr/>
        </p:nvSpPr>
        <p:spPr>
          <a:xfrm>
            <a:off x="5344811" y="40577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sp>
        <p:nvSpPr>
          <p:cNvPr id="16" name="云形 15"/>
          <p:cNvSpPr/>
          <p:nvPr/>
        </p:nvSpPr>
        <p:spPr>
          <a:xfrm>
            <a:off x="5459111" y="41720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sp>
        <p:nvSpPr>
          <p:cNvPr id="19" name="云形 18"/>
          <p:cNvSpPr/>
          <p:nvPr/>
        </p:nvSpPr>
        <p:spPr>
          <a:xfrm>
            <a:off x="3775088" y="14584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20" name="云形 19"/>
          <p:cNvSpPr/>
          <p:nvPr/>
        </p:nvSpPr>
        <p:spPr>
          <a:xfrm>
            <a:off x="3889388" y="15727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21" name="云形 20"/>
          <p:cNvSpPr/>
          <p:nvPr/>
        </p:nvSpPr>
        <p:spPr>
          <a:xfrm>
            <a:off x="4003688" y="16870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+mj-ea"/>
              </a:rPr>
              <a:t>NoSQL</a:t>
            </a:r>
            <a:endParaRPr lang="zh-CN" altLang="en-US" sz="135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740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云形 2"/>
          <p:cNvSpPr/>
          <p:nvPr/>
        </p:nvSpPr>
        <p:spPr>
          <a:xfrm>
            <a:off x="1758944" y="19631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5" name="云形 4"/>
          <p:cNvSpPr/>
          <p:nvPr/>
        </p:nvSpPr>
        <p:spPr>
          <a:xfrm>
            <a:off x="5230511" y="39434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2309291" y="41359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</a:t>
            </a:r>
            <a:endParaRPr lang="zh-CN" altLang="en-US" sz="1350" dirty="0">
              <a:ea typeface="+mj-ea"/>
            </a:endParaRPr>
          </a:p>
        </p:txBody>
      </p:sp>
      <p:sp>
        <p:nvSpPr>
          <p:cNvPr id="7" name="云形 6"/>
          <p:cNvSpPr/>
          <p:nvPr/>
        </p:nvSpPr>
        <p:spPr>
          <a:xfrm>
            <a:off x="5825669" y="19195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2423591" y="42502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</a:t>
            </a:r>
            <a:endParaRPr lang="zh-CN" altLang="en-US" sz="1350" dirty="0">
              <a:ea typeface="+mj-ea"/>
            </a:endParaRPr>
          </a:p>
        </p:txBody>
      </p:sp>
      <p:sp>
        <p:nvSpPr>
          <p:cNvPr id="10" name="云形 9"/>
          <p:cNvSpPr/>
          <p:nvPr/>
        </p:nvSpPr>
        <p:spPr>
          <a:xfrm>
            <a:off x="2537891" y="4364523"/>
            <a:ext cx="1333001" cy="86307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Storages</a:t>
            </a:r>
            <a:endParaRPr lang="zh-CN" altLang="en-US" sz="1350" dirty="0">
              <a:ea typeface="+mj-ea"/>
            </a:endParaRPr>
          </a:p>
        </p:txBody>
      </p:sp>
      <p:sp>
        <p:nvSpPr>
          <p:cNvPr id="11" name="云形 10"/>
          <p:cNvSpPr/>
          <p:nvPr/>
        </p:nvSpPr>
        <p:spPr>
          <a:xfrm>
            <a:off x="1873244" y="20774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12" name="云形 11"/>
          <p:cNvSpPr/>
          <p:nvPr/>
        </p:nvSpPr>
        <p:spPr>
          <a:xfrm>
            <a:off x="1987544" y="2191754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+mj-ea"/>
              </a:rPr>
              <a:t>SQL</a:t>
            </a:r>
            <a:endParaRPr lang="zh-CN" altLang="en-US" sz="1350" dirty="0">
              <a:ea typeface="+mj-ea"/>
            </a:endParaRPr>
          </a:p>
        </p:txBody>
      </p:sp>
      <p:sp>
        <p:nvSpPr>
          <p:cNvPr id="13" name="云形 12"/>
          <p:cNvSpPr/>
          <p:nvPr/>
        </p:nvSpPr>
        <p:spPr>
          <a:xfrm>
            <a:off x="5939969" y="20338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14" name="云形 13"/>
          <p:cNvSpPr/>
          <p:nvPr/>
        </p:nvSpPr>
        <p:spPr>
          <a:xfrm>
            <a:off x="6054269" y="2148136"/>
            <a:ext cx="1387357" cy="89826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Log Server</a:t>
            </a:r>
            <a:endParaRPr lang="zh-CN" altLang="en-US" sz="1350" dirty="0">
              <a:ea typeface="+mj-ea"/>
            </a:endParaRPr>
          </a:p>
        </p:txBody>
      </p:sp>
      <p:sp>
        <p:nvSpPr>
          <p:cNvPr id="15" name="云形 14"/>
          <p:cNvSpPr/>
          <p:nvPr/>
        </p:nvSpPr>
        <p:spPr>
          <a:xfrm>
            <a:off x="5344811" y="40577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sp>
        <p:nvSpPr>
          <p:cNvPr id="16" name="云形 15"/>
          <p:cNvSpPr/>
          <p:nvPr/>
        </p:nvSpPr>
        <p:spPr>
          <a:xfrm>
            <a:off x="5459111" y="4172040"/>
            <a:ext cx="1541079" cy="997796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50" dirty="0">
                <a:ea typeface="+mj-ea"/>
              </a:rPr>
              <a:t>Computing Cluster</a:t>
            </a:r>
            <a:endParaRPr lang="zh-CN" altLang="en-US" sz="1350" dirty="0"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024" y="2845890"/>
            <a:ext cx="1097668" cy="90836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931743" y="3205822"/>
            <a:ext cx="201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ea typeface="+mj-ea"/>
              </a:rPr>
              <a:t>We need BRIDGES!</a:t>
            </a:r>
            <a:endParaRPr lang="zh-CN" altLang="en-US" dirty="0">
              <a:ea typeface="+mj-ea"/>
            </a:endParaRPr>
          </a:p>
        </p:txBody>
      </p:sp>
      <p:sp>
        <p:nvSpPr>
          <p:cNvPr id="19" name="云形 18"/>
          <p:cNvSpPr/>
          <p:nvPr/>
        </p:nvSpPr>
        <p:spPr>
          <a:xfrm>
            <a:off x="3775088" y="14584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20" name="云形 19"/>
          <p:cNvSpPr/>
          <p:nvPr/>
        </p:nvSpPr>
        <p:spPr>
          <a:xfrm>
            <a:off x="3889388" y="15727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+mj-ea"/>
              </a:rPr>
              <a:t>DataBase</a:t>
            </a:r>
            <a:endParaRPr lang="zh-CN" altLang="en-US" sz="1350" dirty="0">
              <a:ea typeface="+mj-ea"/>
            </a:endParaRPr>
          </a:p>
        </p:txBody>
      </p:sp>
      <p:sp>
        <p:nvSpPr>
          <p:cNvPr id="21" name="云形 20"/>
          <p:cNvSpPr/>
          <p:nvPr/>
        </p:nvSpPr>
        <p:spPr>
          <a:xfrm>
            <a:off x="4003688" y="1687040"/>
            <a:ext cx="1370931" cy="887631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+mj-ea"/>
              </a:rPr>
              <a:t>NoSQL</a:t>
            </a:r>
            <a:endParaRPr lang="zh-CN" altLang="en-US" sz="135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599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44201" y="1296076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机器学习的原生需求</a:t>
            </a:r>
          </a:p>
        </p:txBody>
      </p:sp>
      <p:sp>
        <p:nvSpPr>
          <p:cNvPr id="45" name="Shape 256"/>
          <p:cNvSpPr/>
          <p:nvPr/>
        </p:nvSpPr>
        <p:spPr>
          <a:xfrm>
            <a:off x="2786850" y="2221600"/>
            <a:ext cx="530914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256"/>
          <p:cNvSpPr/>
          <p:nvPr/>
        </p:nvSpPr>
        <p:spPr>
          <a:xfrm>
            <a:off x="5649451" y="2777047"/>
            <a:ext cx="607858" cy="23083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05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模型管理</a:t>
            </a:r>
            <a:endParaRPr sz="105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Shape 255"/>
          <p:cNvSpPr/>
          <p:nvPr/>
        </p:nvSpPr>
        <p:spPr>
          <a:xfrm>
            <a:off x="4654122" y="3041978"/>
            <a:ext cx="684801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数据标定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Shape 255"/>
          <p:cNvSpPr/>
          <p:nvPr/>
        </p:nvSpPr>
        <p:spPr>
          <a:xfrm>
            <a:off x="3639209" y="2869803"/>
            <a:ext cx="838689" cy="30008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5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资源隔离</a:t>
            </a:r>
            <a:endParaRPr sz="15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Shape 255"/>
          <p:cNvSpPr/>
          <p:nvPr/>
        </p:nvSpPr>
        <p:spPr>
          <a:xfrm>
            <a:off x="5649451" y="2411812"/>
            <a:ext cx="607858" cy="23083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05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模型融合</a:t>
            </a:r>
            <a:endParaRPr sz="105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Shape 255"/>
          <p:cNvSpPr/>
          <p:nvPr/>
        </p:nvSpPr>
        <p:spPr>
          <a:xfrm>
            <a:off x="3735388" y="2484351"/>
            <a:ext cx="646330" cy="30008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5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可恢复</a:t>
            </a:r>
            <a:endParaRPr sz="15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Shape 255"/>
          <p:cNvSpPr/>
          <p:nvPr/>
        </p:nvSpPr>
        <p:spPr>
          <a:xfrm>
            <a:off x="3675065" y="2098899"/>
            <a:ext cx="838689" cy="30008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5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快速迭代</a:t>
            </a:r>
            <a:endParaRPr sz="15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Shape 255"/>
          <p:cNvSpPr/>
          <p:nvPr/>
        </p:nvSpPr>
        <p:spPr>
          <a:xfrm>
            <a:off x="2753893" y="3002296"/>
            <a:ext cx="530914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图表达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hape 255"/>
          <p:cNvSpPr/>
          <p:nvPr/>
        </p:nvSpPr>
        <p:spPr>
          <a:xfrm>
            <a:off x="3735388" y="3228172"/>
            <a:ext cx="646330" cy="30008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5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endParaRPr sz="15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Shape 255"/>
          <p:cNvSpPr/>
          <p:nvPr/>
        </p:nvSpPr>
        <p:spPr>
          <a:xfrm>
            <a:off x="2537734" y="2622849"/>
            <a:ext cx="992577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计算框架支持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55"/>
          <p:cNvSpPr/>
          <p:nvPr/>
        </p:nvSpPr>
        <p:spPr>
          <a:xfrm>
            <a:off x="4654123" y="2198938"/>
            <a:ext cx="684801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Shape 255"/>
          <p:cNvSpPr/>
          <p:nvPr/>
        </p:nvSpPr>
        <p:spPr>
          <a:xfrm>
            <a:off x="4700802" y="2627018"/>
            <a:ext cx="530914" cy="25391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200" dirty="0">
                <a:ln w="0">
                  <a:solidFill>
                    <a:srgbClr val="E79B9B"/>
                  </a:solidFill>
                </a:ln>
                <a:solidFill>
                  <a:schemeClr val="tx1"/>
                </a:solidFill>
                <a:effectLst>
                  <a:reflection blurRad="6350" stA="60000" endA="900" endPos="58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数据流</a:t>
            </a:r>
            <a:endParaRPr sz="1200" dirty="0">
              <a:ln w="0">
                <a:solidFill>
                  <a:srgbClr val="E79B9B"/>
                </a:solidFill>
              </a:ln>
              <a:solidFill>
                <a:schemeClr val="tx1"/>
              </a:solidFill>
              <a:effectLst>
                <a:reflection blurRad="6350" stA="60000" endA="900" endPos="58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38294" y="4285979"/>
            <a:ext cx="957486" cy="41724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微软雅黑" panose="020B0503020204020204" pitchFamily="34" charset="-122"/>
              </a:rPr>
              <a:t>Data Wash</a:t>
            </a:r>
          </a:p>
        </p:txBody>
      </p:sp>
      <p:sp>
        <p:nvSpPr>
          <p:cNvPr id="60" name="矩形 59"/>
          <p:cNvSpPr/>
          <p:nvPr/>
        </p:nvSpPr>
        <p:spPr>
          <a:xfrm>
            <a:off x="4095647" y="4285979"/>
            <a:ext cx="957486" cy="41724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微软雅黑" panose="020B0503020204020204" pitchFamily="34" charset="-122"/>
              </a:rPr>
              <a:t>Data Augment</a:t>
            </a:r>
          </a:p>
        </p:txBody>
      </p:sp>
      <p:cxnSp>
        <p:nvCxnSpPr>
          <p:cNvPr id="61" name="直接箭头连接符 60"/>
          <p:cNvCxnSpPr>
            <a:cxnSpLocks/>
          </p:cNvCxnSpPr>
          <p:nvPr/>
        </p:nvCxnSpPr>
        <p:spPr>
          <a:xfrm>
            <a:off x="3072365" y="4494600"/>
            <a:ext cx="89680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195989" y="4285979"/>
            <a:ext cx="957486" cy="41724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>
                <a:ea typeface="微软雅黑" panose="020B0503020204020204" pitchFamily="34" charset="-122"/>
              </a:rPr>
              <a:t>DataSet</a:t>
            </a:r>
            <a:endParaRPr lang="en-US" altLang="zh-CN" sz="1350" dirty="0">
              <a:ea typeface="微软雅黑" panose="020B0503020204020204" pitchFamily="34" charset="-122"/>
            </a:endParaRPr>
          </a:p>
        </p:txBody>
      </p:sp>
      <p:cxnSp>
        <p:nvCxnSpPr>
          <p:cNvPr id="64" name="直接箭头连接符 63"/>
          <p:cNvCxnSpPr>
            <a:cxnSpLocks/>
          </p:cNvCxnSpPr>
          <p:nvPr/>
        </p:nvCxnSpPr>
        <p:spPr>
          <a:xfrm>
            <a:off x="5216905" y="4494600"/>
            <a:ext cx="902156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913364" y="5072709"/>
            <a:ext cx="1239863" cy="41724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微软雅黑" panose="020B0503020204020204" pitchFamily="34" charset="-122"/>
              </a:rPr>
              <a:t>Training Jobs</a:t>
            </a:r>
          </a:p>
        </p:txBody>
      </p:sp>
      <p:sp>
        <p:nvSpPr>
          <p:cNvPr id="67" name="矩形 66"/>
          <p:cNvSpPr/>
          <p:nvPr/>
        </p:nvSpPr>
        <p:spPr>
          <a:xfrm>
            <a:off x="4950008" y="5072709"/>
            <a:ext cx="1486683" cy="41724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ea typeface="微软雅黑" panose="020B0503020204020204" pitchFamily="34" charset="-122"/>
              </a:rPr>
              <a:t>Inference Services</a:t>
            </a:r>
          </a:p>
        </p:txBody>
      </p:sp>
      <p:cxnSp>
        <p:nvCxnSpPr>
          <p:cNvPr id="68" name="直接箭头连接符 67"/>
          <p:cNvCxnSpPr>
            <a:cxnSpLocks/>
          </p:cNvCxnSpPr>
          <p:nvPr/>
        </p:nvCxnSpPr>
        <p:spPr>
          <a:xfrm>
            <a:off x="4292122" y="5281330"/>
            <a:ext cx="53141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1" name="Shape 255"/>
          <p:cNvSpPr/>
          <p:nvPr/>
        </p:nvSpPr>
        <p:spPr>
          <a:xfrm>
            <a:off x="3072365" y="3988367"/>
            <a:ext cx="934870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数据流作业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255"/>
          <p:cNvSpPr/>
          <p:nvPr/>
        </p:nvSpPr>
        <p:spPr>
          <a:xfrm>
            <a:off x="5195950" y="3988367"/>
            <a:ext cx="934870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数据集管理</a:t>
            </a:r>
            <a:endParaRPr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676130" y="3707870"/>
            <a:ext cx="5792264" cy="207307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99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0915" y="4499087"/>
            <a:ext cx="4907018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Caching IO</a:t>
            </a:r>
            <a:endParaRPr lang="zh-CN" altLang="en-US" sz="1350" dirty="0"/>
          </a:p>
        </p:txBody>
      </p:sp>
      <p:sp>
        <p:nvSpPr>
          <p:cNvPr id="7" name="矩形 6"/>
          <p:cNvSpPr/>
          <p:nvPr/>
        </p:nvSpPr>
        <p:spPr>
          <a:xfrm>
            <a:off x="510915" y="3967001"/>
            <a:ext cx="2261018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Distributed System</a:t>
            </a:r>
            <a:endParaRPr lang="zh-CN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2883020" y="3967001"/>
            <a:ext cx="2534913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Docker Orchestration</a:t>
            </a:r>
            <a:endParaRPr lang="zh-CN" altLang="en-US" sz="1350" dirty="0"/>
          </a:p>
        </p:txBody>
      </p:sp>
      <p:sp>
        <p:nvSpPr>
          <p:cNvPr id="11" name="圆角矩形 6"/>
          <p:cNvSpPr/>
          <p:nvPr/>
        </p:nvSpPr>
        <p:spPr>
          <a:xfrm>
            <a:off x="510915" y="5031173"/>
            <a:ext cx="893945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Storage</a:t>
            </a:r>
            <a:endParaRPr lang="zh-CN" altLang="en-US" sz="1350" dirty="0"/>
          </a:p>
        </p:txBody>
      </p:sp>
      <p:sp>
        <p:nvSpPr>
          <p:cNvPr id="12" name="圆角矩形 6"/>
          <p:cNvSpPr/>
          <p:nvPr/>
        </p:nvSpPr>
        <p:spPr>
          <a:xfrm>
            <a:off x="1494135" y="5031173"/>
            <a:ext cx="893945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HDFS</a:t>
            </a:r>
            <a:endParaRPr lang="zh-CN" altLang="en-US" sz="1350" dirty="0"/>
          </a:p>
        </p:txBody>
      </p:sp>
      <p:sp>
        <p:nvSpPr>
          <p:cNvPr id="13" name="圆角矩形 6"/>
          <p:cNvSpPr/>
          <p:nvPr/>
        </p:nvSpPr>
        <p:spPr>
          <a:xfrm>
            <a:off x="3540769" y="5031170"/>
            <a:ext cx="893945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SQL</a:t>
            </a:r>
            <a:endParaRPr lang="zh-CN" altLang="en-US" sz="1350" dirty="0"/>
          </a:p>
        </p:txBody>
      </p:sp>
      <p:sp>
        <p:nvSpPr>
          <p:cNvPr id="14" name="圆角矩形 6"/>
          <p:cNvSpPr/>
          <p:nvPr/>
        </p:nvSpPr>
        <p:spPr>
          <a:xfrm>
            <a:off x="4523988" y="5031173"/>
            <a:ext cx="893945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NoSQL</a:t>
            </a:r>
            <a:endParaRPr lang="zh-CN" altLang="en-US" sz="1350" dirty="0"/>
          </a:p>
        </p:txBody>
      </p:sp>
      <p:sp>
        <p:nvSpPr>
          <p:cNvPr id="15" name="矩形 14"/>
          <p:cNvSpPr/>
          <p:nvPr/>
        </p:nvSpPr>
        <p:spPr>
          <a:xfrm>
            <a:off x="2883020" y="3434913"/>
            <a:ext cx="658211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Caffe</a:t>
            </a:r>
            <a:endParaRPr lang="zh-CN" altLang="en-US" sz="1350" dirty="0"/>
          </a:p>
        </p:txBody>
      </p:sp>
      <p:sp>
        <p:nvSpPr>
          <p:cNvPr id="17" name="矩形 16"/>
          <p:cNvSpPr/>
          <p:nvPr/>
        </p:nvSpPr>
        <p:spPr>
          <a:xfrm>
            <a:off x="3652318" y="3434913"/>
            <a:ext cx="706537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MXNet</a:t>
            </a:r>
            <a:endParaRPr lang="zh-CN" altLang="en-US" sz="1350" dirty="0"/>
          </a:p>
        </p:txBody>
      </p:sp>
      <p:sp>
        <p:nvSpPr>
          <p:cNvPr id="18" name="矩形 17"/>
          <p:cNvSpPr/>
          <p:nvPr/>
        </p:nvSpPr>
        <p:spPr>
          <a:xfrm>
            <a:off x="4469943" y="3434913"/>
            <a:ext cx="947990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Tensorflow</a:t>
            </a:r>
            <a:endParaRPr lang="zh-CN" altLang="en-US" sz="1350" dirty="0"/>
          </a:p>
        </p:txBody>
      </p:sp>
      <p:sp>
        <p:nvSpPr>
          <p:cNvPr id="19" name="矩形 18"/>
          <p:cNvSpPr/>
          <p:nvPr/>
        </p:nvSpPr>
        <p:spPr>
          <a:xfrm>
            <a:off x="510914" y="3434913"/>
            <a:ext cx="954331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Data Clean</a:t>
            </a:r>
            <a:endParaRPr lang="zh-CN" altLang="en-US" sz="1350" dirty="0"/>
          </a:p>
        </p:txBody>
      </p:sp>
      <p:sp>
        <p:nvSpPr>
          <p:cNvPr id="20" name="矩形 19"/>
          <p:cNvSpPr/>
          <p:nvPr/>
        </p:nvSpPr>
        <p:spPr>
          <a:xfrm>
            <a:off x="510914" y="2370738"/>
            <a:ext cx="807984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Iterative training</a:t>
            </a:r>
            <a:endParaRPr lang="zh-CN" altLang="en-US" sz="1350" dirty="0"/>
          </a:p>
        </p:txBody>
      </p:sp>
      <p:sp>
        <p:nvSpPr>
          <p:cNvPr id="21" name="矩形 20"/>
          <p:cNvSpPr/>
          <p:nvPr/>
        </p:nvSpPr>
        <p:spPr>
          <a:xfrm>
            <a:off x="2418010" y="2370738"/>
            <a:ext cx="1113018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Semi-supervised Labeling</a:t>
            </a:r>
            <a:endParaRPr lang="zh-CN" altLang="en-US" sz="1050" dirty="0"/>
          </a:p>
        </p:txBody>
      </p:sp>
      <p:sp>
        <p:nvSpPr>
          <p:cNvPr id="22" name="矩形 21"/>
          <p:cNvSpPr/>
          <p:nvPr/>
        </p:nvSpPr>
        <p:spPr>
          <a:xfrm>
            <a:off x="1367924" y="2370738"/>
            <a:ext cx="1001060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Incremental training</a:t>
            </a:r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76332" y="3434912"/>
            <a:ext cx="1195601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Data Augment</a:t>
            </a:r>
            <a:endParaRPr lang="zh-CN" altLang="en-US" sz="1350" dirty="0"/>
          </a:p>
        </p:txBody>
      </p:sp>
      <p:sp>
        <p:nvSpPr>
          <p:cNvPr id="24" name="矩形 23"/>
          <p:cNvSpPr/>
          <p:nvPr/>
        </p:nvSpPr>
        <p:spPr>
          <a:xfrm>
            <a:off x="3580054" y="2370738"/>
            <a:ext cx="1087021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Model comparison</a:t>
            </a:r>
            <a:endParaRPr lang="zh-CN" altLang="en-US" sz="1350" dirty="0"/>
          </a:p>
        </p:txBody>
      </p:sp>
      <p:sp>
        <p:nvSpPr>
          <p:cNvPr id="26" name="矩形 25"/>
          <p:cNvSpPr/>
          <p:nvPr/>
        </p:nvSpPr>
        <p:spPr>
          <a:xfrm>
            <a:off x="4716100" y="2370738"/>
            <a:ext cx="699195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Model Fusion</a:t>
            </a:r>
            <a:endParaRPr lang="zh-CN" altLang="en-US" sz="1350" dirty="0"/>
          </a:p>
        </p:txBody>
      </p:sp>
      <p:cxnSp>
        <p:nvCxnSpPr>
          <p:cNvPr id="27" name="直接箭头连接符 26"/>
          <p:cNvCxnSpPr>
            <a:cxnSpLocks/>
          </p:cNvCxnSpPr>
          <p:nvPr/>
        </p:nvCxnSpPr>
        <p:spPr>
          <a:xfrm>
            <a:off x="5502166" y="2615106"/>
            <a:ext cx="1259778" cy="73164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907893" y="2722068"/>
            <a:ext cx="757955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Gray Update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6848815" y="2718129"/>
            <a:ext cx="972207" cy="44931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Auto Evaluation</a:t>
            </a:r>
            <a:endParaRPr lang="zh-CN" altLang="en-US" sz="1350" dirty="0"/>
          </a:p>
        </p:txBody>
      </p:sp>
      <p:sp>
        <p:nvSpPr>
          <p:cNvPr id="38" name="圆角矩形 6"/>
          <p:cNvSpPr/>
          <p:nvPr/>
        </p:nvSpPr>
        <p:spPr>
          <a:xfrm>
            <a:off x="2477356" y="5027226"/>
            <a:ext cx="974138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Log Server</a:t>
            </a:r>
            <a:endParaRPr lang="zh-CN" altLang="en-US" sz="135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30" y="8163"/>
            <a:ext cx="1680085" cy="2293316"/>
          </a:xfrm>
          <a:prstGeom prst="rect">
            <a:avLst/>
          </a:prstGeom>
        </p:spPr>
      </p:pic>
      <p:sp>
        <p:nvSpPr>
          <p:cNvPr id="29" name="矩形: 圆角 28"/>
          <p:cNvSpPr/>
          <p:nvPr/>
        </p:nvSpPr>
        <p:spPr>
          <a:xfrm>
            <a:off x="2771933" y="2904269"/>
            <a:ext cx="2646000" cy="447872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Graph Abstraction</a:t>
            </a:r>
            <a:endParaRPr lang="zh-CN" altLang="en-US" sz="1350" dirty="0"/>
          </a:p>
        </p:txBody>
      </p:sp>
      <p:sp>
        <p:nvSpPr>
          <p:cNvPr id="31" name="矩形: 圆角 30"/>
          <p:cNvSpPr/>
          <p:nvPr/>
        </p:nvSpPr>
        <p:spPr>
          <a:xfrm>
            <a:off x="510914" y="2898878"/>
            <a:ext cx="2176786" cy="447872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Data Flow</a:t>
            </a:r>
            <a:endParaRPr lang="zh-CN" altLang="en-US" sz="1350" dirty="0"/>
          </a:p>
        </p:txBody>
      </p:sp>
      <p:sp>
        <p:nvSpPr>
          <p:cNvPr id="32" name="矩形: 圆角 31"/>
          <p:cNvSpPr/>
          <p:nvPr/>
        </p:nvSpPr>
        <p:spPr>
          <a:xfrm>
            <a:off x="6842652" y="3198305"/>
            <a:ext cx="1823195" cy="447872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API Manager</a:t>
            </a:r>
            <a:endParaRPr lang="zh-CN" altLang="en-US" sz="1350" dirty="0"/>
          </a:p>
        </p:txBody>
      </p:sp>
      <p:sp>
        <p:nvSpPr>
          <p:cNvPr id="33" name="圆角矩形 6"/>
          <p:cNvSpPr/>
          <p:nvPr/>
        </p:nvSpPr>
        <p:spPr>
          <a:xfrm>
            <a:off x="6117803" y="4839305"/>
            <a:ext cx="1658571" cy="491970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Pipeline</a:t>
            </a:r>
            <a:endParaRPr lang="zh-CN" altLang="en-US" sz="1350" dirty="0"/>
          </a:p>
        </p:txBody>
      </p:sp>
      <p:cxnSp>
        <p:nvCxnSpPr>
          <p:cNvPr id="34" name="直接箭头连接符 33"/>
          <p:cNvCxnSpPr>
            <a:cxnSpLocks/>
          </p:cNvCxnSpPr>
          <p:nvPr/>
        </p:nvCxnSpPr>
        <p:spPr>
          <a:xfrm flipH="1">
            <a:off x="6973950" y="3733800"/>
            <a:ext cx="802424" cy="108727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cxnSpLocks/>
          </p:cNvCxnSpPr>
          <p:nvPr/>
        </p:nvCxnSpPr>
        <p:spPr>
          <a:xfrm flipH="1">
            <a:off x="5502166" y="5198322"/>
            <a:ext cx="518746" cy="13295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</p:cNvCxnSpPr>
          <p:nvPr/>
        </p:nvCxnSpPr>
        <p:spPr>
          <a:xfrm>
            <a:off x="5534821" y="3129457"/>
            <a:ext cx="1164710" cy="3054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cxnSpLocks/>
          </p:cNvCxnSpPr>
          <p:nvPr/>
        </p:nvCxnSpPr>
        <p:spPr>
          <a:xfrm>
            <a:off x="5477076" y="3233253"/>
            <a:ext cx="1160402" cy="158782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917157" y="1018630"/>
            <a:ext cx="132254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宋体" panose="02010600030101010101" pitchFamily="2" charset="-122"/>
              </a:rPr>
              <a:t>WHAT</a:t>
            </a:r>
            <a:endParaRPr lang="zh-CN" altLang="en-US" sz="3300" dirty="0"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29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405" y="2883119"/>
            <a:ext cx="6581570" cy="176462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55"/>
          <p:cNvSpPr/>
          <p:nvPr/>
        </p:nvSpPr>
        <p:spPr>
          <a:xfrm>
            <a:off x="2610863" y="1373338"/>
            <a:ext cx="3933639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altLang="zh-CN" sz="2100" dirty="0">
                <a:ea typeface="宋体" panose="02010600030101010101" pitchFamily="2" charset="-122"/>
              </a:rPr>
              <a:t>Graph Representation &amp; Data Flow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7080961" y="1360762"/>
            <a:ext cx="1803168" cy="198957"/>
          </a:xfrm>
          <a:prstGeom prst="roundRect">
            <a:avLst>
              <a:gd name="adj" fmla="val 5172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644" y="1170981"/>
            <a:ext cx="1803167" cy="11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55"/>
          <p:cNvSpPr/>
          <p:nvPr/>
        </p:nvSpPr>
        <p:spPr>
          <a:xfrm>
            <a:off x="2795592" y="1373338"/>
            <a:ext cx="3568347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altLang="zh-CN" sz="2100" dirty="0">
                <a:latin typeface="+mj-lt"/>
                <a:ea typeface="宋体" panose="02010600030101010101" pitchFamily="2" charset="-122"/>
              </a:rPr>
              <a:t>Iterative &amp; Incremental Training</a:t>
            </a:r>
          </a:p>
        </p:txBody>
      </p:sp>
      <p:sp>
        <p:nvSpPr>
          <p:cNvPr id="14" name="Shape 255"/>
          <p:cNvSpPr/>
          <p:nvPr/>
        </p:nvSpPr>
        <p:spPr>
          <a:xfrm>
            <a:off x="649583" y="2647570"/>
            <a:ext cx="1939953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altLang="zh-CN" sz="1350" dirty="0">
                <a:latin typeface="+mj-lt"/>
                <a:ea typeface="宋体" panose="02010600030101010101" pitchFamily="2" charset="-122"/>
              </a:rPr>
              <a:t>Independent Data Iterator</a:t>
            </a:r>
            <a:endParaRPr sz="1350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4402" y="3066939"/>
            <a:ext cx="1145244" cy="28802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Training Data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402" y="3360366"/>
            <a:ext cx="1145244" cy="28802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Training Data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4402" y="4377693"/>
            <a:ext cx="1145244" cy="28802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Training Data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4402" y="4678573"/>
            <a:ext cx="1145244" cy="288025"/>
          </a:xfrm>
          <a:prstGeom prst="rect">
            <a:avLst/>
          </a:prstGeom>
          <a:solidFill>
            <a:srgbClr val="A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Training Data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48" y="4554001"/>
            <a:ext cx="7179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+mj-lt"/>
              </a:rPr>
              <a:t>New Comer</a:t>
            </a:r>
            <a:endParaRPr lang="zh-CN" altLang="en-US" sz="1350" dirty="0">
              <a:latin typeface="+mj-lt"/>
            </a:endParaRPr>
          </a:p>
        </p:txBody>
      </p:sp>
      <p:sp>
        <p:nvSpPr>
          <p:cNvPr id="23" name="流程图: 接点 22"/>
          <p:cNvSpPr/>
          <p:nvPr/>
        </p:nvSpPr>
        <p:spPr>
          <a:xfrm>
            <a:off x="1497185" y="3754200"/>
            <a:ext cx="74927" cy="73676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24" name="流程图: 接点 23"/>
          <p:cNvSpPr/>
          <p:nvPr/>
        </p:nvSpPr>
        <p:spPr>
          <a:xfrm>
            <a:off x="1497185" y="3970249"/>
            <a:ext cx="74927" cy="73676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25" name="流程图: 接点 24"/>
          <p:cNvSpPr/>
          <p:nvPr/>
        </p:nvSpPr>
        <p:spPr>
          <a:xfrm>
            <a:off x="1497185" y="4186299"/>
            <a:ext cx="74927" cy="73676"/>
          </a:xfrm>
          <a:prstGeom prst="flowChartConnector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40962" y="3405210"/>
            <a:ext cx="769799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Caching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29" name="直接箭头连接符 28"/>
          <p:cNvCxnSpPr>
            <a:cxnSpLocks/>
          </p:cNvCxnSpPr>
          <p:nvPr/>
        </p:nvCxnSpPr>
        <p:spPr>
          <a:xfrm>
            <a:off x="2137781" y="3653792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789216" y="3405210"/>
            <a:ext cx="589597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Train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08110" y="3405210"/>
            <a:ext cx="833114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Labeling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67014" y="3066939"/>
            <a:ext cx="852997" cy="22264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 I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67014" y="3360983"/>
            <a:ext cx="852997" cy="22264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 II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67014" y="3655027"/>
            <a:ext cx="852997" cy="22264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 III</a:t>
            </a:r>
            <a:endParaRPr lang="zh-CN" altLang="en-US" sz="1350" dirty="0">
              <a:latin typeface="+mj-lt"/>
            </a:endParaRPr>
          </a:p>
        </p:txBody>
      </p:sp>
      <p:sp>
        <p:nvSpPr>
          <p:cNvPr id="39" name="流程图: 接点 38"/>
          <p:cNvSpPr/>
          <p:nvPr/>
        </p:nvSpPr>
        <p:spPr>
          <a:xfrm>
            <a:off x="5197006" y="3952729"/>
            <a:ext cx="81548" cy="66019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40" name="流程图: 接点 39"/>
          <p:cNvSpPr/>
          <p:nvPr/>
        </p:nvSpPr>
        <p:spPr>
          <a:xfrm>
            <a:off x="5197006" y="4161123"/>
            <a:ext cx="73676" cy="7367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41" name="流程图: 接点 40"/>
          <p:cNvSpPr/>
          <p:nvPr/>
        </p:nvSpPr>
        <p:spPr>
          <a:xfrm>
            <a:off x="5197006" y="4053098"/>
            <a:ext cx="73676" cy="73676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cxnSp>
        <p:nvCxnSpPr>
          <p:cNvPr id="42" name="直接箭头连接符 41"/>
          <p:cNvCxnSpPr>
            <a:cxnSpLocks/>
          </p:cNvCxnSpPr>
          <p:nvPr/>
        </p:nvCxnSpPr>
        <p:spPr>
          <a:xfrm>
            <a:off x="4450763" y="3653792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cxnSpLocks/>
          </p:cNvCxnSpPr>
          <p:nvPr/>
        </p:nvCxnSpPr>
        <p:spPr>
          <a:xfrm>
            <a:off x="3379313" y="3653792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367611" y="3405210"/>
            <a:ext cx="717297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 Fusion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45" name="直接箭头连接符 44"/>
          <p:cNvCxnSpPr>
            <a:cxnSpLocks/>
          </p:cNvCxnSpPr>
          <p:nvPr/>
        </p:nvCxnSpPr>
        <p:spPr>
          <a:xfrm>
            <a:off x="6985713" y="3655895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cxnSpLocks/>
          </p:cNvCxnSpPr>
          <p:nvPr/>
        </p:nvCxnSpPr>
        <p:spPr>
          <a:xfrm>
            <a:off x="5741784" y="3653792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连接符: 肘形 6"/>
          <p:cNvCxnSpPr>
            <a:cxnSpLocks/>
            <a:stCxn id="35" idx="2"/>
          </p:cNvCxnSpPr>
          <p:nvPr/>
        </p:nvCxnSpPr>
        <p:spPr>
          <a:xfrm rot="5400000">
            <a:off x="4036129" y="2091309"/>
            <a:ext cx="677473" cy="4299605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510353" y="3395846"/>
            <a:ext cx="483875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API</a:t>
            </a:r>
          </a:p>
          <a:p>
            <a:pPr algn="ctr"/>
            <a:r>
              <a:rPr lang="en-US" altLang="zh-CN" sz="1350" dirty="0">
                <a:latin typeface="+mj-lt"/>
              </a:rPr>
              <a:t>Gen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48" name="直接箭头连接符 47"/>
          <p:cNvCxnSpPr>
            <a:cxnSpLocks/>
          </p:cNvCxnSpPr>
          <p:nvPr/>
        </p:nvCxnSpPr>
        <p:spPr>
          <a:xfrm>
            <a:off x="8106681" y="3646532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矩形: 圆角 31"/>
          <p:cNvSpPr/>
          <p:nvPr/>
        </p:nvSpPr>
        <p:spPr>
          <a:xfrm>
            <a:off x="7075884" y="1168599"/>
            <a:ext cx="720329" cy="198957"/>
          </a:xfrm>
          <a:prstGeom prst="roundRect">
            <a:avLst>
              <a:gd name="adj" fmla="val 5172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箭头: 右 32"/>
          <p:cNvSpPr/>
          <p:nvPr/>
        </p:nvSpPr>
        <p:spPr>
          <a:xfrm>
            <a:off x="620674" y="4767729"/>
            <a:ext cx="255699" cy="89389"/>
          </a:xfrm>
          <a:prstGeom prst="rightArrow">
            <a:avLst>
              <a:gd name="adj1" fmla="val 50000"/>
              <a:gd name="adj2" fmla="val 1510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644" y="1170981"/>
            <a:ext cx="1803167" cy="11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5"/>
          <p:cNvSpPr/>
          <p:nvPr/>
        </p:nvSpPr>
        <p:spPr>
          <a:xfrm>
            <a:off x="3095941" y="1373338"/>
            <a:ext cx="2973889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altLang="zh-CN" sz="2100" dirty="0">
                <a:latin typeface="+mj-lt"/>
                <a:ea typeface="宋体" panose="02010600030101010101" pitchFamily="2" charset="-122"/>
              </a:rPr>
              <a:t>Semi-Supervised Labeling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49" y="2365104"/>
            <a:ext cx="1886577" cy="343220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646217" y="2962494"/>
            <a:ext cx="1129626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Corbel (正文)"/>
              </a:rPr>
              <a:t>Trained Classifier</a:t>
            </a:r>
            <a:endParaRPr lang="zh-CN" altLang="en-US" sz="1350" dirty="0">
              <a:latin typeface="Corbel (正文)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46217" y="4854316"/>
            <a:ext cx="1129627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Corbel (正文)"/>
              </a:rPr>
              <a:t>Unsupervised Cluster</a:t>
            </a:r>
            <a:endParaRPr lang="zh-CN" altLang="en-US" sz="1350" dirty="0">
              <a:latin typeface="Corbel (正文)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640" y="2365103"/>
            <a:ext cx="1471736" cy="1691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640" y="4408488"/>
            <a:ext cx="1471736" cy="1388822"/>
          </a:xfrm>
          <a:prstGeom prst="rect">
            <a:avLst/>
          </a:prstGeom>
        </p:spPr>
      </p:pic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2256024" y="3221753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</p:cNvCxnSpPr>
          <p:nvPr/>
        </p:nvCxnSpPr>
        <p:spPr>
          <a:xfrm>
            <a:off x="2256024" y="5101791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</p:cNvCxnSpPr>
          <p:nvPr/>
        </p:nvCxnSpPr>
        <p:spPr>
          <a:xfrm>
            <a:off x="3846788" y="3221753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cxnSpLocks/>
          </p:cNvCxnSpPr>
          <p:nvPr/>
        </p:nvCxnSpPr>
        <p:spPr>
          <a:xfrm>
            <a:off x="3846788" y="5101791"/>
            <a:ext cx="337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771" y="2365104"/>
            <a:ext cx="1070208" cy="1683842"/>
          </a:xfrm>
          <a:prstGeom prst="rect">
            <a:avLst/>
          </a:prstGeom>
        </p:spPr>
      </p:pic>
      <p:cxnSp>
        <p:nvCxnSpPr>
          <p:cNvPr id="26" name="直接箭头连接符 25"/>
          <p:cNvCxnSpPr>
            <a:cxnSpLocks/>
          </p:cNvCxnSpPr>
          <p:nvPr/>
        </p:nvCxnSpPr>
        <p:spPr>
          <a:xfrm>
            <a:off x="6813875" y="4107192"/>
            <a:ext cx="0" cy="3935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249062" y="4559008"/>
            <a:ext cx="1129626" cy="4971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Corbel (正文)"/>
              </a:rPr>
              <a:t>Iterative Training</a:t>
            </a:r>
            <a:endParaRPr lang="zh-CN" altLang="en-US" sz="1350" dirty="0">
              <a:latin typeface="Corbel (正文)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78707" y="2477746"/>
            <a:ext cx="8549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Corbel (正文)"/>
              </a:rPr>
              <a:t>Labeled Images</a:t>
            </a:r>
            <a:endParaRPr lang="zh-CN" altLang="en-US" sz="1350" dirty="0">
              <a:latin typeface="Corbel (正文)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37992" y="3532467"/>
            <a:ext cx="159564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Corbel (正文)"/>
              </a:rPr>
              <a:t>Unlabeled Images with Minimum Clustering Distance</a:t>
            </a:r>
            <a:endParaRPr lang="zh-CN" altLang="en-US" sz="1350" dirty="0">
              <a:latin typeface="Corbel (正文)"/>
            </a:endParaRPr>
          </a:p>
        </p:txBody>
      </p:sp>
      <p:cxnSp>
        <p:nvCxnSpPr>
          <p:cNvPr id="32" name="直接箭头连接符 31"/>
          <p:cNvCxnSpPr>
            <a:cxnSpLocks/>
          </p:cNvCxnSpPr>
          <p:nvPr/>
        </p:nvCxnSpPr>
        <p:spPr>
          <a:xfrm>
            <a:off x="5803962" y="4234687"/>
            <a:ext cx="337409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cxnSpLocks/>
          </p:cNvCxnSpPr>
          <p:nvPr/>
        </p:nvCxnSpPr>
        <p:spPr>
          <a:xfrm flipH="1">
            <a:off x="7496504" y="2720119"/>
            <a:ext cx="739313" cy="3379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cxnSpLocks/>
            <a:stCxn id="31" idx="0"/>
          </p:cNvCxnSpPr>
          <p:nvPr/>
        </p:nvCxnSpPr>
        <p:spPr>
          <a:xfrm flipH="1" flipV="1">
            <a:off x="7496505" y="3115206"/>
            <a:ext cx="739312" cy="41726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圆角矩形 6"/>
          <p:cNvSpPr/>
          <p:nvPr/>
        </p:nvSpPr>
        <p:spPr>
          <a:xfrm>
            <a:off x="7866160" y="5305340"/>
            <a:ext cx="893945" cy="491970"/>
          </a:xfrm>
          <a:prstGeom prst="roundRect">
            <a:avLst/>
          </a:prstGeom>
          <a:solidFill>
            <a:srgbClr val="A4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Corbel (正文)"/>
              </a:rPr>
              <a:t>New Models</a:t>
            </a:r>
            <a:endParaRPr lang="zh-CN" altLang="en-US" sz="1350" dirty="0">
              <a:latin typeface="Corbel (正文)"/>
            </a:endParaRPr>
          </a:p>
        </p:txBody>
      </p:sp>
      <p:cxnSp>
        <p:nvCxnSpPr>
          <p:cNvPr id="40" name="直接箭头连接符 39"/>
          <p:cNvCxnSpPr>
            <a:cxnSpLocks/>
          </p:cNvCxnSpPr>
          <p:nvPr/>
        </p:nvCxnSpPr>
        <p:spPr>
          <a:xfrm>
            <a:off x="7496503" y="4854316"/>
            <a:ext cx="365939" cy="38219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/>
        </p:nvSpPr>
        <p:spPr>
          <a:xfrm>
            <a:off x="7790259" y="1168599"/>
            <a:ext cx="445559" cy="198957"/>
          </a:xfrm>
          <a:prstGeom prst="roundRect">
            <a:avLst>
              <a:gd name="adj" fmla="val 5172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644" y="1170981"/>
            <a:ext cx="1803167" cy="11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06741670"/>
              </p:ext>
            </p:extLst>
          </p:nvPr>
        </p:nvGraphicFramePr>
        <p:xfrm>
          <a:off x="2337285" y="1939190"/>
          <a:ext cx="4469430" cy="297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5108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6"/>
          <p:cNvSpPr/>
          <p:nvPr/>
        </p:nvSpPr>
        <p:spPr>
          <a:xfrm>
            <a:off x="2189190" y="2456468"/>
            <a:ext cx="675367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1353617" y="2455648"/>
            <a:ext cx="675367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37323" y="3096638"/>
            <a:ext cx="366876" cy="35233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1500" b="1" dirty="0">
                <a:latin typeface="+mj-lt"/>
                <a:cs typeface="Times New Roman" panose="02020603050405020304" pitchFamily="18" charset="0"/>
              </a:rPr>
              <a:t>ξ</a:t>
            </a:r>
            <a:endParaRPr lang="zh-CN" altLang="en-US" sz="15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501750" y="3096637"/>
            <a:ext cx="366876" cy="35233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1500" b="1" dirty="0">
                <a:latin typeface="+mj-lt"/>
                <a:cs typeface="Times New Roman" panose="02020603050405020304" pitchFamily="18" charset="0"/>
              </a:rPr>
              <a:t>ξ</a:t>
            </a:r>
            <a:endParaRPr lang="zh-CN" altLang="en-US" sz="15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>
            <a:cxnSpLocks/>
            <a:stCxn id="5" idx="2"/>
            <a:endCxn id="11" idx="0"/>
          </p:cNvCxnSpPr>
          <p:nvPr/>
        </p:nvCxnSpPr>
        <p:spPr>
          <a:xfrm flipH="1">
            <a:off x="2520761" y="2810444"/>
            <a:ext cx="6113" cy="28619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8" idx="2"/>
            <a:endCxn id="18" idx="0"/>
          </p:cNvCxnSpPr>
          <p:nvPr/>
        </p:nvCxnSpPr>
        <p:spPr>
          <a:xfrm flipH="1">
            <a:off x="1685188" y="2809624"/>
            <a:ext cx="6113" cy="2870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6"/>
          <p:cNvSpPr/>
          <p:nvPr/>
        </p:nvSpPr>
        <p:spPr>
          <a:xfrm>
            <a:off x="518045" y="2455648"/>
            <a:ext cx="675367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61094" y="3051242"/>
            <a:ext cx="377462" cy="3625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1500" b="1" dirty="0">
                <a:latin typeface="+mj-lt"/>
                <a:cs typeface="Times New Roman" panose="02020603050405020304" pitchFamily="18" charset="0"/>
              </a:rPr>
              <a:t>ξ</a:t>
            </a:r>
            <a:endParaRPr lang="zh-CN" altLang="en-US" sz="150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>
            <a:cxnSpLocks/>
            <a:stCxn id="27" idx="2"/>
            <a:endCxn id="28" idx="0"/>
          </p:cNvCxnSpPr>
          <p:nvPr/>
        </p:nvCxnSpPr>
        <p:spPr>
          <a:xfrm flipH="1">
            <a:off x="849825" y="2809624"/>
            <a:ext cx="5904" cy="24161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1445759" y="3839356"/>
            <a:ext cx="483477" cy="46431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1350" b="1" dirty="0">
                <a:latin typeface="+mj-lt"/>
                <a:cs typeface="Times New Roman" panose="02020603050405020304" pitchFamily="18" charset="0"/>
              </a:rPr>
              <a:t>Σ</a:t>
            </a:r>
            <a:endParaRPr lang="zh-CN" altLang="en-US" sz="13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cxnSpLocks/>
            <a:stCxn id="11" idx="4"/>
            <a:endCxn id="30" idx="0"/>
          </p:cNvCxnSpPr>
          <p:nvPr/>
        </p:nvCxnSpPr>
        <p:spPr>
          <a:xfrm flipH="1">
            <a:off x="1687498" y="3448975"/>
            <a:ext cx="833263" cy="3903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cxnSpLocks/>
            <a:stCxn id="18" idx="4"/>
            <a:endCxn id="30" idx="0"/>
          </p:cNvCxnSpPr>
          <p:nvPr/>
        </p:nvCxnSpPr>
        <p:spPr>
          <a:xfrm>
            <a:off x="1685188" y="3448974"/>
            <a:ext cx="2310" cy="390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cxnSpLocks/>
            <a:stCxn id="28" idx="4"/>
            <a:endCxn id="30" idx="0"/>
          </p:cNvCxnSpPr>
          <p:nvPr/>
        </p:nvCxnSpPr>
        <p:spPr>
          <a:xfrm>
            <a:off x="849825" y="3413746"/>
            <a:ext cx="837673" cy="42561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6"/>
          <p:cNvSpPr/>
          <p:nvPr/>
        </p:nvSpPr>
        <p:spPr>
          <a:xfrm>
            <a:off x="1212833" y="4594164"/>
            <a:ext cx="968549" cy="496128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Holistic Model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44" name="直接箭头连接符 43"/>
          <p:cNvCxnSpPr>
            <a:cxnSpLocks/>
            <a:stCxn id="30" idx="4"/>
            <a:endCxn id="43" idx="0"/>
          </p:cNvCxnSpPr>
          <p:nvPr/>
        </p:nvCxnSpPr>
        <p:spPr>
          <a:xfrm>
            <a:off x="1687498" y="4303673"/>
            <a:ext cx="9610" cy="29049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255"/>
          <p:cNvSpPr/>
          <p:nvPr/>
        </p:nvSpPr>
        <p:spPr>
          <a:xfrm>
            <a:off x="3794940" y="1373338"/>
            <a:ext cx="1564850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r>
              <a:rPr lang="en-US" altLang="zh-CN" sz="2100" dirty="0">
                <a:latin typeface="+mj-lt"/>
                <a:ea typeface="微软雅黑" panose="020B0503020204020204" pitchFamily="34" charset="-122"/>
              </a:rPr>
              <a:t>Model Fusion</a:t>
            </a:r>
          </a:p>
        </p:txBody>
      </p:sp>
      <p:sp>
        <p:nvSpPr>
          <p:cNvPr id="108" name="圆角矩形 6"/>
          <p:cNvSpPr/>
          <p:nvPr/>
        </p:nvSpPr>
        <p:spPr>
          <a:xfrm>
            <a:off x="5118035" y="2455648"/>
            <a:ext cx="690731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09" name="圆角矩形 6"/>
          <p:cNvSpPr/>
          <p:nvPr/>
        </p:nvSpPr>
        <p:spPr>
          <a:xfrm>
            <a:off x="4282462" y="2454828"/>
            <a:ext cx="690731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112" name="直接箭头连接符 111"/>
          <p:cNvCxnSpPr>
            <a:cxnSpLocks/>
            <a:stCxn id="108" idx="2"/>
          </p:cNvCxnSpPr>
          <p:nvPr/>
        </p:nvCxnSpPr>
        <p:spPr>
          <a:xfrm flipH="1">
            <a:off x="5005552" y="2809624"/>
            <a:ext cx="457849" cy="6041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cxnSpLocks/>
            <a:stCxn id="109" idx="2"/>
            <a:endCxn id="123" idx="0"/>
          </p:cNvCxnSpPr>
          <p:nvPr/>
        </p:nvCxnSpPr>
        <p:spPr>
          <a:xfrm>
            <a:off x="4627828" y="2808804"/>
            <a:ext cx="31639" cy="6049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圆角矩形 6"/>
          <p:cNvSpPr/>
          <p:nvPr/>
        </p:nvSpPr>
        <p:spPr>
          <a:xfrm>
            <a:off x="3446889" y="2454828"/>
            <a:ext cx="690731" cy="35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Model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116" name="直接箭头连接符 115"/>
          <p:cNvCxnSpPr>
            <a:cxnSpLocks/>
            <a:stCxn id="114" idx="2"/>
          </p:cNvCxnSpPr>
          <p:nvPr/>
        </p:nvCxnSpPr>
        <p:spPr>
          <a:xfrm>
            <a:off x="3792255" y="2808804"/>
            <a:ext cx="417138" cy="6049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圆角矩形 6"/>
          <p:cNvSpPr/>
          <p:nvPr/>
        </p:nvSpPr>
        <p:spPr>
          <a:xfrm>
            <a:off x="4141678" y="4593344"/>
            <a:ext cx="990583" cy="496949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+mj-lt"/>
              </a:rPr>
              <a:t>Holistic Model</a:t>
            </a:r>
            <a:endParaRPr lang="zh-CN" altLang="en-US" sz="1350" dirty="0">
              <a:latin typeface="+mj-lt"/>
            </a:endParaRPr>
          </a:p>
        </p:txBody>
      </p:sp>
      <p:cxnSp>
        <p:nvCxnSpPr>
          <p:cNvPr id="122" name="直接箭头连接符 121"/>
          <p:cNvCxnSpPr>
            <a:cxnSpLocks/>
            <a:stCxn id="123" idx="2"/>
            <a:endCxn id="121" idx="0"/>
          </p:cNvCxnSpPr>
          <p:nvPr/>
        </p:nvCxnSpPr>
        <p:spPr>
          <a:xfrm flipH="1">
            <a:off x="4636970" y="4167090"/>
            <a:ext cx="22497" cy="4262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3795315" y="3413746"/>
            <a:ext cx="1728303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Network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0" name="矩形 129"/>
          <p:cNvSpPr/>
          <p:nvPr/>
        </p:nvSpPr>
        <p:spPr>
          <a:xfrm rot="5400000">
            <a:off x="7899012" y="2120835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1" name="矩形 130"/>
          <p:cNvSpPr/>
          <p:nvPr/>
        </p:nvSpPr>
        <p:spPr>
          <a:xfrm rot="5400000">
            <a:off x="7899012" y="2467230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2" name="矩形 131"/>
          <p:cNvSpPr/>
          <p:nvPr/>
        </p:nvSpPr>
        <p:spPr>
          <a:xfrm rot="5400000">
            <a:off x="7899012" y="2553829"/>
            <a:ext cx="86345" cy="75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3" name="矩形 132"/>
          <p:cNvSpPr/>
          <p:nvPr/>
        </p:nvSpPr>
        <p:spPr>
          <a:xfrm rot="5400000">
            <a:off x="7899012" y="2640427"/>
            <a:ext cx="86345" cy="7533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4" name="矩形 133"/>
          <p:cNvSpPr/>
          <p:nvPr/>
        </p:nvSpPr>
        <p:spPr>
          <a:xfrm rot="5400000">
            <a:off x="7899012" y="2727026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5" name="矩形 134"/>
          <p:cNvSpPr/>
          <p:nvPr/>
        </p:nvSpPr>
        <p:spPr>
          <a:xfrm rot="5400000">
            <a:off x="7899012" y="2813625"/>
            <a:ext cx="86345" cy="75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6" name="矩形 135"/>
          <p:cNvSpPr/>
          <p:nvPr/>
        </p:nvSpPr>
        <p:spPr>
          <a:xfrm rot="5400000">
            <a:off x="7899012" y="2900226"/>
            <a:ext cx="86345" cy="7533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7" name="矩形 136"/>
          <p:cNvSpPr/>
          <p:nvPr/>
        </p:nvSpPr>
        <p:spPr>
          <a:xfrm rot="5400000">
            <a:off x="7899012" y="2207434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8" name="矩形 137"/>
          <p:cNvSpPr/>
          <p:nvPr/>
        </p:nvSpPr>
        <p:spPr>
          <a:xfrm rot="5400000">
            <a:off x="7899012" y="2294032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39" name="矩形 138"/>
          <p:cNvSpPr/>
          <p:nvPr/>
        </p:nvSpPr>
        <p:spPr>
          <a:xfrm rot="5400000">
            <a:off x="7899012" y="2380631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1" name="矩形 140"/>
          <p:cNvSpPr/>
          <p:nvPr/>
        </p:nvSpPr>
        <p:spPr>
          <a:xfrm rot="5400000">
            <a:off x="6708707" y="2121330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2" name="矩形 141"/>
          <p:cNvSpPr/>
          <p:nvPr/>
        </p:nvSpPr>
        <p:spPr>
          <a:xfrm rot="5400000">
            <a:off x="6708707" y="2207434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3" name="矩形 142"/>
          <p:cNvSpPr/>
          <p:nvPr/>
        </p:nvSpPr>
        <p:spPr>
          <a:xfrm rot="5400000">
            <a:off x="6708707" y="2293537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4" name="矩形 143"/>
          <p:cNvSpPr/>
          <p:nvPr/>
        </p:nvSpPr>
        <p:spPr>
          <a:xfrm rot="5400000">
            <a:off x="6708707" y="2379641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5" name="矩形 144"/>
          <p:cNvSpPr/>
          <p:nvPr/>
        </p:nvSpPr>
        <p:spPr>
          <a:xfrm rot="5400000">
            <a:off x="6708707" y="2551849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6" name="矩形 145"/>
          <p:cNvSpPr/>
          <p:nvPr/>
        </p:nvSpPr>
        <p:spPr>
          <a:xfrm rot="5400000">
            <a:off x="6708707" y="2637952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7" name="矩形 146"/>
          <p:cNvSpPr/>
          <p:nvPr/>
        </p:nvSpPr>
        <p:spPr>
          <a:xfrm rot="5400000">
            <a:off x="6708707" y="2724056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8" name="矩形 147"/>
          <p:cNvSpPr/>
          <p:nvPr/>
        </p:nvSpPr>
        <p:spPr>
          <a:xfrm rot="5400000">
            <a:off x="6708707" y="2810160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49" name="矩形 148"/>
          <p:cNvSpPr/>
          <p:nvPr/>
        </p:nvSpPr>
        <p:spPr>
          <a:xfrm rot="5400000">
            <a:off x="6708707" y="2465745"/>
            <a:ext cx="86345" cy="753344"/>
          </a:xfrm>
          <a:prstGeom prst="rect">
            <a:avLst/>
          </a:prstGeom>
          <a:solidFill>
            <a:srgbClr val="E79B9B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0" name="矩形 149"/>
          <p:cNvSpPr/>
          <p:nvPr/>
        </p:nvSpPr>
        <p:spPr>
          <a:xfrm rot="5400000">
            <a:off x="6708707" y="2896264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1" name="矩形 150"/>
          <p:cNvSpPr/>
          <p:nvPr/>
        </p:nvSpPr>
        <p:spPr>
          <a:xfrm rot="5400000">
            <a:off x="6708707" y="2982367"/>
            <a:ext cx="86345" cy="75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2" name="矩形 151"/>
          <p:cNvSpPr/>
          <p:nvPr/>
        </p:nvSpPr>
        <p:spPr>
          <a:xfrm rot="5400000">
            <a:off x="6708707" y="3068471"/>
            <a:ext cx="86345" cy="7533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3" name="矩形 152"/>
          <p:cNvSpPr/>
          <p:nvPr/>
        </p:nvSpPr>
        <p:spPr>
          <a:xfrm rot="5400000">
            <a:off x="6708707" y="3154575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4" name="矩形 153"/>
          <p:cNvSpPr/>
          <p:nvPr/>
        </p:nvSpPr>
        <p:spPr>
          <a:xfrm rot="5400000">
            <a:off x="6708707" y="3240679"/>
            <a:ext cx="86345" cy="75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5" name="矩形 154"/>
          <p:cNvSpPr/>
          <p:nvPr/>
        </p:nvSpPr>
        <p:spPr>
          <a:xfrm rot="5400000">
            <a:off x="6708707" y="3326782"/>
            <a:ext cx="86345" cy="7533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6" name="矩形 155"/>
          <p:cNvSpPr/>
          <p:nvPr/>
        </p:nvSpPr>
        <p:spPr>
          <a:xfrm rot="5400000">
            <a:off x="6708707" y="3412886"/>
            <a:ext cx="86345" cy="75334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7" name="矩形 156"/>
          <p:cNvSpPr/>
          <p:nvPr/>
        </p:nvSpPr>
        <p:spPr>
          <a:xfrm rot="5400000">
            <a:off x="6708707" y="3498990"/>
            <a:ext cx="86345" cy="75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8" name="矩形 157"/>
          <p:cNvSpPr/>
          <p:nvPr/>
        </p:nvSpPr>
        <p:spPr>
          <a:xfrm rot="5400000">
            <a:off x="6708707" y="3585094"/>
            <a:ext cx="86345" cy="7533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637520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644999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652478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59957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67436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674915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682394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89873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97352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704831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12310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19789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27268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34747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42226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49705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757184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764663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772142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79621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87100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794579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02058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809537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817016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8244957" y="4347676"/>
            <a:ext cx="68456" cy="2406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j-lt"/>
            </a:endParaRPr>
          </a:p>
        </p:txBody>
      </p:sp>
      <p:cxnSp>
        <p:nvCxnSpPr>
          <p:cNvPr id="186" name="直接箭头连接符 185"/>
          <p:cNvCxnSpPr>
            <a:cxnSpLocks/>
          </p:cNvCxnSpPr>
          <p:nvPr/>
        </p:nvCxnSpPr>
        <p:spPr>
          <a:xfrm>
            <a:off x="6749157" y="4033641"/>
            <a:ext cx="0" cy="2700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>
            <a:cxnSpLocks/>
          </p:cNvCxnSpPr>
          <p:nvPr/>
        </p:nvCxnSpPr>
        <p:spPr>
          <a:xfrm>
            <a:off x="7945797" y="3361050"/>
            <a:ext cx="0" cy="94262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矩形 189"/>
          <p:cNvSpPr/>
          <p:nvPr/>
        </p:nvSpPr>
        <p:spPr>
          <a:xfrm>
            <a:off x="6892403" y="4721837"/>
            <a:ext cx="10410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latin typeface="+mj-lt"/>
              </a:rPr>
              <a:t>Late Fusion</a:t>
            </a:r>
            <a:endParaRPr lang="zh-CN" altLang="en-US" sz="1350" dirty="0">
              <a:latin typeface="+mj-lt"/>
            </a:endParaRPr>
          </a:p>
        </p:txBody>
      </p:sp>
      <p:sp>
        <p:nvSpPr>
          <p:cNvPr id="191" name="Shape 294"/>
          <p:cNvSpPr/>
          <p:nvPr/>
        </p:nvSpPr>
        <p:spPr>
          <a:xfrm flipV="1">
            <a:off x="3134941" y="2484376"/>
            <a:ext cx="0" cy="2605916"/>
          </a:xfrm>
          <a:prstGeom prst="line">
            <a:avLst/>
          </a:prstGeom>
          <a:ln w="38100">
            <a:solidFill>
              <a:schemeClr val="tx1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/>
          <a:lstStyle/>
          <a:p>
            <a:pPr algn="ctr" defTabSz="342900" hangingPunct="0">
              <a:defRPr/>
            </a:pPr>
            <a:endParaRPr sz="1350" kern="0">
              <a:solidFill>
                <a:srgbClr val="000000"/>
              </a:solidFill>
              <a:latin typeface="+mj-lt"/>
              <a:cs typeface="Helvetica"/>
              <a:sym typeface="Helvetica"/>
            </a:endParaRPr>
          </a:p>
        </p:txBody>
      </p:sp>
      <p:sp>
        <p:nvSpPr>
          <p:cNvPr id="192" name="Shape 294"/>
          <p:cNvSpPr/>
          <p:nvPr/>
        </p:nvSpPr>
        <p:spPr>
          <a:xfrm flipV="1">
            <a:off x="6079151" y="2484376"/>
            <a:ext cx="0" cy="2605916"/>
          </a:xfrm>
          <a:prstGeom prst="line">
            <a:avLst/>
          </a:prstGeom>
          <a:ln w="38100">
            <a:solidFill>
              <a:schemeClr val="tx1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/>
          <a:lstStyle/>
          <a:p>
            <a:pPr algn="ctr" defTabSz="342900" hangingPunct="0">
              <a:defRPr/>
            </a:pPr>
            <a:endParaRPr sz="1350" kern="0">
              <a:solidFill>
                <a:srgbClr val="000000"/>
              </a:solidFill>
              <a:latin typeface="+mj-lt"/>
              <a:cs typeface="Helvetica"/>
              <a:sym typeface="Helvetica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644" y="1170981"/>
            <a:ext cx="1803167" cy="1158469"/>
          </a:xfrm>
          <a:prstGeom prst="rect">
            <a:avLst/>
          </a:prstGeom>
        </p:spPr>
      </p:pic>
      <p:sp>
        <p:nvSpPr>
          <p:cNvPr id="87" name="矩形: 圆角 86"/>
          <p:cNvSpPr/>
          <p:nvPr/>
        </p:nvSpPr>
        <p:spPr>
          <a:xfrm>
            <a:off x="8623935" y="1168598"/>
            <a:ext cx="262875" cy="204740"/>
          </a:xfrm>
          <a:prstGeom prst="roundRect">
            <a:avLst>
              <a:gd name="adj" fmla="val 5172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124456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10810494"/>
              </p:ext>
            </p:extLst>
          </p:nvPr>
        </p:nvGraphicFramePr>
        <p:xfrm>
          <a:off x="2663624" y="2372709"/>
          <a:ext cx="3828394" cy="2552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4248834" y="3117376"/>
            <a:ext cx="646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endParaRPr lang="zh-CN" altLang="en-US" sz="3600" dirty="0">
              <a:solidFill>
                <a:schemeClr val="accent5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80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7747" y="1817893"/>
            <a:ext cx="13163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</a:t>
            </a:r>
            <a:r>
              <a:rPr lang="en-US" altLang="zh-CN" sz="3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3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7" y="2837070"/>
            <a:ext cx="2293144" cy="2300288"/>
          </a:xfrm>
          <a:prstGeom prst="rect">
            <a:avLst/>
          </a:prstGeom>
        </p:spPr>
      </p:pic>
      <p:sp>
        <p:nvSpPr>
          <p:cNvPr id="4" name="Shape 255"/>
          <p:cNvSpPr/>
          <p:nvPr/>
        </p:nvSpPr>
        <p:spPr>
          <a:xfrm>
            <a:off x="3410664" y="5304060"/>
            <a:ext cx="2331851" cy="27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林亦宁 </a:t>
            </a:r>
            <a:r>
              <a:rPr lang="en-US" altLang="zh-CN" sz="1350" dirty="0">
                <a:latin typeface="+mj-lt"/>
                <a:ea typeface="微软雅黑" panose="020B0503020204020204" pitchFamily="34" charset="-122"/>
              </a:rPr>
              <a:t>linyining@qiniu.com</a:t>
            </a:r>
            <a:endParaRPr sz="1350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08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59" y="2439591"/>
            <a:ext cx="5357813" cy="19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352" y="24395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</a:p>
        </p:txBody>
      </p:sp>
      <p:sp>
        <p:nvSpPr>
          <p:cNvPr id="13" name="矩形 12"/>
          <p:cNvSpPr/>
          <p:nvPr/>
        </p:nvSpPr>
        <p:spPr>
          <a:xfrm>
            <a:off x="802352" y="40721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sp>
        <p:nvSpPr>
          <p:cNvPr id="15" name="矩形 14"/>
          <p:cNvSpPr/>
          <p:nvPr/>
        </p:nvSpPr>
        <p:spPr>
          <a:xfrm>
            <a:off x="802352" y="32558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我们从哪里来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26017" y="1018630"/>
            <a:ext cx="109196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宋体" panose="02010600030101010101" pitchFamily="2" charset="-122"/>
              </a:rPr>
              <a:t>WHY</a:t>
            </a:r>
            <a:endParaRPr lang="zh-CN" altLang="en-US" sz="3300" dirty="0"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91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34" y="2191864"/>
            <a:ext cx="7774131" cy="40456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4337" y="5683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</a:p>
        </p:txBody>
      </p:sp>
      <p:pic>
        <p:nvPicPr>
          <p:cNvPr id="7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8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1999503" y="3707872"/>
            <a:ext cx="1024758" cy="90119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云存储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5884734" y="3122579"/>
            <a:ext cx="1024759" cy="90119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</a:p>
        </p:txBody>
      </p:sp>
      <p:sp>
        <p:nvSpPr>
          <p:cNvPr id="9" name="矩形 8"/>
          <p:cNvSpPr/>
          <p:nvPr/>
        </p:nvSpPr>
        <p:spPr>
          <a:xfrm>
            <a:off x="3740704" y="2975425"/>
            <a:ext cx="7040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</a:p>
        </p:txBody>
      </p:sp>
      <p:sp>
        <p:nvSpPr>
          <p:cNvPr id="10" name="矩形 9"/>
          <p:cNvSpPr/>
          <p:nvPr/>
        </p:nvSpPr>
        <p:spPr>
          <a:xfrm>
            <a:off x="1456602" y="3486815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云盘</a:t>
            </a:r>
          </a:p>
        </p:txBody>
      </p:sp>
      <p:sp>
        <p:nvSpPr>
          <p:cNvPr id="12" name="矩形 11"/>
          <p:cNvSpPr/>
          <p:nvPr/>
        </p:nvSpPr>
        <p:spPr>
          <a:xfrm>
            <a:off x="2122189" y="3316351"/>
            <a:ext cx="8098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62438" y="26344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6283291" y="2464036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</a:p>
        </p:txBody>
      </p:sp>
      <p:sp>
        <p:nvSpPr>
          <p:cNvPr id="17" name="矩形 16"/>
          <p:cNvSpPr/>
          <p:nvPr/>
        </p:nvSpPr>
        <p:spPr>
          <a:xfrm>
            <a:off x="6956696" y="22935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点播</a:t>
            </a:r>
          </a:p>
        </p:txBody>
      </p:sp>
      <p:sp>
        <p:nvSpPr>
          <p:cNvPr id="18" name="矩形 17"/>
          <p:cNvSpPr/>
          <p:nvPr/>
        </p:nvSpPr>
        <p:spPr>
          <a:xfrm>
            <a:off x="3066700" y="3145888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3942119" y="3415226"/>
            <a:ext cx="1024758" cy="90119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基础服务</a:t>
            </a:r>
          </a:p>
        </p:txBody>
      </p:sp>
      <p:sp>
        <p:nvSpPr>
          <p:cNvPr id="20" name="矩形 19"/>
          <p:cNvSpPr/>
          <p:nvPr/>
        </p:nvSpPr>
        <p:spPr>
          <a:xfrm>
            <a:off x="4587832" y="2804962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5" name="矩形 14"/>
          <p:cNvSpPr/>
          <p:nvPr/>
        </p:nvSpPr>
        <p:spPr>
          <a:xfrm>
            <a:off x="3792116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我们从哪里来</a:t>
            </a:r>
          </a:p>
        </p:txBody>
      </p:sp>
    </p:spTree>
    <p:extLst>
      <p:ext uri="{BB962C8B-B14F-4D97-AF65-F5344CB8AC3E}">
        <p14:creationId xmlns:p14="http://schemas.microsoft.com/office/powerpoint/2010/main" val="391236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87170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sp>
        <p:nvSpPr>
          <p:cNvPr id="3" name="矩形 2"/>
          <p:cNvSpPr/>
          <p:nvPr/>
        </p:nvSpPr>
        <p:spPr>
          <a:xfrm>
            <a:off x="2416066" y="3151132"/>
            <a:ext cx="4311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Time to be an AI Company</a:t>
            </a:r>
          </a:p>
        </p:txBody>
      </p:sp>
      <p:pic>
        <p:nvPicPr>
          <p:cNvPr id="5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5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597262"/>
            <a:ext cx="6858001" cy="23389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/>
          <p:cNvSpPr/>
          <p:nvPr/>
        </p:nvSpPr>
        <p:spPr>
          <a:xfrm>
            <a:off x="3125920" y="514847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移动终端数量的年度增长率</a:t>
            </a:r>
          </a:p>
        </p:txBody>
      </p:sp>
      <p:sp>
        <p:nvSpPr>
          <p:cNvPr id="8" name="矩形 7"/>
          <p:cNvSpPr/>
          <p:nvPr/>
        </p:nvSpPr>
        <p:spPr>
          <a:xfrm>
            <a:off x="3787170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pic>
        <p:nvPicPr>
          <p:cNvPr id="9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7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320728" y="2437142"/>
            <a:ext cx="19864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应用环境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海量富媒体数据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交互方式多样化</a:t>
            </a:r>
          </a:p>
        </p:txBody>
      </p:sp>
      <p:sp>
        <p:nvSpPr>
          <p:cNvPr id="15" name="矩形 14"/>
          <p:cNvSpPr/>
          <p:nvPr/>
        </p:nvSpPr>
        <p:spPr>
          <a:xfrm>
            <a:off x="5549463" y="2437142"/>
            <a:ext cx="234268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技术环境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并行计算技术日渐普及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深度神经网络爆发式增长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87170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pic>
        <p:nvPicPr>
          <p:cNvPr id="18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675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378958" y="3775123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</a:p>
        </p:txBody>
      </p:sp>
      <p:sp>
        <p:nvSpPr>
          <p:cNvPr id="11" name="矩形 10"/>
          <p:cNvSpPr/>
          <p:nvPr/>
        </p:nvSpPr>
        <p:spPr>
          <a:xfrm>
            <a:off x="5101341" y="3775123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</a:p>
        </p:txBody>
      </p:sp>
      <p:sp>
        <p:nvSpPr>
          <p:cNvPr id="13" name="矩形 12"/>
          <p:cNvSpPr/>
          <p:nvPr/>
        </p:nvSpPr>
        <p:spPr>
          <a:xfrm>
            <a:off x="1320728" y="2437142"/>
            <a:ext cx="198645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应用环境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海量富媒体数据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交互方式多样化</a:t>
            </a:r>
          </a:p>
        </p:txBody>
      </p:sp>
      <p:sp>
        <p:nvSpPr>
          <p:cNvPr id="14" name="矩形 13"/>
          <p:cNvSpPr/>
          <p:nvPr/>
        </p:nvSpPr>
        <p:spPr>
          <a:xfrm>
            <a:off x="5549463" y="2437142"/>
            <a:ext cx="234268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技术环境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并行计算技术日渐普及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深度神经网络爆发式增长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4330085" y="3885325"/>
            <a:ext cx="483830" cy="172013"/>
          </a:xfrm>
          <a:prstGeom prst="rightArrow">
            <a:avLst>
              <a:gd name="adj1" fmla="val 50000"/>
              <a:gd name="adj2" fmla="val 1510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3787170" y="494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我们到哪里去</a:t>
            </a:r>
          </a:p>
        </p:txBody>
      </p:sp>
      <p:pic>
        <p:nvPicPr>
          <p:cNvPr id="15" name="Picture 2" descr="高更说“名家” - 第ろ只眼睛看世界 - 第③只眼睛看世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7" y="16293"/>
            <a:ext cx="3591566" cy="13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7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yn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</TotalTime>
  <Words>440</Words>
  <Application>Microsoft Office PowerPoint</Application>
  <PresentationFormat>全屏显示(4:3)</PresentationFormat>
  <Paragraphs>194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Corbel (正文)</vt:lpstr>
      <vt:lpstr>华文楷体</vt:lpstr>
      <vt:lpstr>宋体</vt:lpstr>
      <vt:lpstr>微软雅黑</vt:lpstr>
      <vt:lpstr>Arial</vt:lpstr>
      <vt:lpstr>Calibri</vt:lpstr>
      <vt:lpstr>Corbel</vt:lpstr>
      <vt:lpstr>Helvetica</vt:lpstr>
      <vt:lpstr>Times New Roman</vt:lpstr>
      <vt:lpstr>Wingdings</vt:lpstr>
      <vt:lpstr>Office 主题</vt:lpstr>
      <vt:lpstr>深度</vt:lpstr>
      <vt:lpstr>云计算时代的深度学习训练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云计算时代的深度学习训练</dc:title>
  <dc:creator>Claudia</dc:creator>
  <cp:lastModifiedBy>Claudia</cp:lastModifiedBy>
  <cp:revision>152</cp:revision>
  <dcterms:created xsi:type="dcterms:W3CDTF">2016-11-13T07:23:09Z</dcterms:created>
  <dcterms:modified xsi:type="dcterms:W3CDTF">2016-12-03T15:03:42Z</dcterms:modified>
</cp:coreProperties>
</file>